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2"/>
  </p:notesMasterIdLst>
  <p:sldIdLst>
    <p:sldId id="256" r:id="rId5"/>
    <p:sldId id="257" r:id="rId6"/>
    <p:sldId id="258" r:id="rId7"/>
    <p:sldId id="261" r:id="rId8"/>
    <p:sldId id="266" r:id="rId9"/>
    <p:sldId id="260" r:id="rId10"/>
    <p:sldId id="285" r:id="rId11"/>
    <p:sldId id="286" r:id="rId12"/>
    <p:sldId id="287" r:id="rId13"/>
    <p:sldId id="278" r:id="rId14"/>
    <p:sldId id="280" r:id="rId15"/>
    <p:sldId id="282" r:id="rId16"/>
    <p:sldId id="284" r:id="rId17"/>
    <p:sldId id="268" r:id="rId18"/>
    <p:sldId id="269" r:id="rId19"/>
    <p:sldId id="271" r:id="rId20"/>
    <p:sldId id="273" r:id="rId21"/>
    <p:sldId id="274" r:id="rId22"/>
    <p:sldId id="288" r:id="rId23"/>
    <p:sldId id="275" r:id="rId24"/>
    <p:sldId id="276" r:id="rId25"/>
    <p:sldId id="267" r:id="rId26"/>
    <p:sldId id="262" r:id="rId27"/>
    <p:sldId id="263" r:id="rId28"/>
    <p:sldId id="289" r:id="rId29"/>
    <p:sldId id="290" r:id="rId30"/>
    <p:sldId id="292" r:id="rId31"/>
  </p:sldIdLst>
  <p:sldSz cx="18288000" cy="10287000"/>
  <p:notesSz cx="6858000" cy="9144000"/>
  <p:embeddedFontLst>
    <p:embeddedFont>
      <p:font typeface="WenQuanYi" panose="02010600030101010101" charset="-122"/>
      <p:regular r:id="rId33"/>
    </p:embeddedFont>
    <p:embeddedFont>
      <p:font typeface="Bebas Neue Cyrillic" panose="02010600030101010101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MV Boli" panose="02000500030200090000" pitchFamily="2" charset="0"/>
      <p:regular r:id="rId39"/>
    </p:embeddedFont>
    <p:embeddedFont>
      <p:font typeface="Prompt Light" panose="00000400000000000000" pitchFamily="2" charset="-34"/>
      <p:regular r:id="rId40"/>
      <p:italic r:id="rId41"/>
    </p:embeddedFont>
    <p:embeddedFont>
      <p:font typeface="等线" panose="02010600030101010101" pitchFamily="2" charset="-122"/>
      <p:regular r:id="rId42"/>
      <p:bold r:id="rId43"/>
    </p:embeddedFont>
  </p:embeddedFontLst>
  <p:custDataLst>
    <p:tags r:id="rId44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457"/>
    <a:srgbClr val="EDD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2"/>
  </p:normalViewPr>
  <p:slideViewPr>
    <p:cSldViewPr showGuides="1">
      <p:cViewPr varScale="1">
        <p:scale>
          <a:sx n="55" d="100"/>
          <a:sy n="55" d="100"/>
        </p:scale>
        <p:origin x="424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4FE26-704B-4A07-B52E-B686EA216233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25FCF-0BA0-4BAA-9A77-6BBAA2E68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92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48860-06BE-48C4-838D-330ECB43BC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365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48860-06BE-48C4-838D-330ECB43BC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807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948860-06BE-48C4-838D-330ECB43BC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414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25FCF-0BA0-4BAA-9A77-6BBAA2E68AF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5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B25FCF-0BA0-4BAA-9A77-6BBAA2E68AF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97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en-US" strike="noStrike" noProof="1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89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816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521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9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68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4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00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2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707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65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89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7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976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061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04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75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50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26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69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58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77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  <a:p>
            <a:pPr lvl="1" fontAlgn="auto"/>
            <a:r>
              <a:rPr lang="en-US" strike="noStrike" noProof="1"/>
              <a:t>Second level</a:t>
            </a:r>
          </a:p>
          <a:p>
            <a:pPr lvl="2" fontAlgn="auto"/>
            <a:r>
              <a:rPr lang="en-US" strike="noStrike" noProof="1"/>
              <a:t>Third level</a:t>
            </a:r>
          </a:p>
          <a:p>
            <a:pPr lvl="3" fontAlgn="auto"/>
            <a:r>
              <a:rPr lang="en-US" strike="noStrike" noProof="1"/>
              <a:t>Fourth level</a:t>
            </a:r>
          </a:p>
          <a:p>
            <a:pPr lvl="4" fontAlgn="auto"/>
            <a:r>
              <a:rPr lang="en-US" strike="noStrike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en-US" strike="noStrike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en-US" strike="noStrike" noProof="1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1D8BD707-D9CF-40AE-B4C6-C98DA3205C09}" type="datetimeFigureOut">
              <a:rPr lang="en-US" strike="noStrike" noProof="1" smtClean="0">
                <a:latin typeface="+mn-lt"/>
                <a:ea typeface="+mn-ea"/>
                <a:cs typeface="+mn-cs"/>
              </a:rPr>
              <a:t>3/30/2023</a:t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6F15528-21DE-4FAA-801E-634DDDAF4B2B}" type="slidenum">
              <a:rPr 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0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0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9.GIF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4.GIF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9.GIF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sv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64" name="TextBox 16"/>
          <p:cNvSpPr txBox="1"/>
          <p:nvPr/>
        </p:nvSpPr>
        <p:spPr>
          <a:xfrm>
            <a:off x="4325067" y="1558052"/>
            <a:ext cx="13176014" cy="178895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3825"/>
              </a:lnSpc>
            </a:pPr>
            <a:r>
              <a:rPr lang="en-US" altLang="zh-CN" sz="10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Business plan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31329EBD-DF97-4346-556E-91B9B39CC88B}"/>
              </a:ext>
            </a:extLst>
          </p:cNvPr>
          <p:cNvSpPr txBox="1"/>
          <p:nvPr/>
        </p:nvSpPr>
        <p:spPr>
          <a:xfrm>
            <a:off x="4337645" y="4421369"/>
            <a:ext cx="13176014" cy="2081421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3825"/>
              </a:lnSpc>
            </a:pPr>
            <a:r>
              <a:rPr lang="en-US" altLang="zh-CN" sz="14400" dirty="0" err="1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SleepOnTime</a:t>
            </a:r>
            <a:endParaRPr lang="en-US" altLang="zh-CN" sz="14400" dirty="0">
              <a:solidFill>
                <a:srgbClr val="FFFFF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Group member: SIPENG WU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KEXIN LEI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XINYI ZHOU</a:t>
            </a:r>
          </a:p>
          <a:p>
            <a:r>
              <a:rPr lang="en-US" altLang="zh-CN" sz="32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              HUIQING HUANG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517405">
            <a:off x="6494089" y="-2001647"/>
            <a:ext cx="14356781" cy="14356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18388" y="2948329"/>
            <a:ext cx="8624629" cy="4693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Applications and 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Uses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1600" y="2247900"/>
            <a:ext cx="467201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 Light"/>
                <a:ea typeface="+mn-ea"/>
                <a:cs typeface="+mn-cs"/>
              </a:rPr>
              <a:t>Target 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1601" y="5042365"/>
            <a:ext cx="4672012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 Light"/>
                <a:ea typeface="+mn-ea"/>
                <a:cs typeface="+mn-cs"/>
              </a:rPr>
              <a:t>Competitive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7859160"/>
            <a:ext cx="4672013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 Light"/>
                <a:ea typeface="+mn-ea"/>
                <a:cs typeface="+mn-cs"/>
              </a:rPr>
              <a:t>SWOT Analysis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906858" y="2427840"/>
            <a:ext cx="252817" cy="2632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906858" y="5161602"/>
            <a:ext cx="443623" cy="46478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037109" y="8028375"/>
            <a:ext cx="348219" cy="3648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168780-595E-94A6-55A3-95BF9BACECF1}"/>
              </a:ext>
            </a:extLst>
          </p:cNvPr>
          <p:cNvGrpSpPr/>
          <p:nvPr/>
        </p:nvGrpSpPr>
        <p:grpSpPr>
          <a:xfrm>
            <a:off x="-25210" y="-190500"/>
            <a:ext cx="18288000" cy="10477500"/>
            <a:chOff x="0" y="-57150"/>
            <a:chExt cx="4689942" cy="263026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04E90A-FC7B-7CA0-479D-69C0E5C9CDF8}"/>
                </a:ext>
              </a:extLst>
            </p:cNvPr>
            <p:cNvSpPr/>
            <p:nvPr/>
          </p:nvSpPr>
          <p:spPr>
            <a:xfrm>
              <a:off x="0" y="0"/>
              <a:ext cx="4689942" cy="2573117"/>
            </a:xfrm>
            <a:custGeom>
              <a:avLst/>
              <a:gdLst/>
              <a:ahLst/>
              <a:cxnLst/>
              <a:rect l="l" t="t" r="r" b="b"/>
              <a:pathLst>
                <a:path w="4689942" h="2573117">
                  <a:moveTo>
                    <a:pt x="8695" y="0"/>
                  </a:moveTo>
                  <a:lnTo>
                    <a:pt x="4681247" y="0"/>
                  </a:lnTo>
                  <a:cubicBezTo>
                    <a:pt x="4686049" y="0"/>
                    <a:pt x="4689942" y="3893"/>
                    <a:pt x="4689942" y="8695"/>
                  </a:cubicBezTo>
                  <a:lnTo>
                    <a:pt x="4689942" y="2564422"/>
                  </a:lnTo>
                  <a:cubicBezTo>
                    <a:pt x="4689942" y="2566728"/>
                    <a:pt x="4689026" y="2568940"/>
                    <a:pt x="4687395" y="2570570"/>
                  </a:cubicBezTo>
                  <a:cubicBezTo>
                    <a:pt x="4685764" y="2572201"/>
                    <a:pt x="4683553" y="2573117"/>
                    <a:pt x="4681247" y="2573117"/>
                  </a:cubicBezTo>
                  <a:lnTo>
                    <a:pt x="8695" y="2573117"/>
                  </a:lnTo>
                  <a:cubicBezTo>
                    <a:pt x="3893" y="2573117"/>
                    <a:pt x="0" y="2569224"/>
                    <a:pt x="0" y="2564422"/>
                  </a:cubicBezTo>
                  <a:lnTo>
                    <a:pt x="0" y="8695"/>
                  </a:lnTo>
                  <a:cubicBezTo>
                    <a:pt x="0" y="3893"/>
                    <a:pt x="3893" y="0"/>
                    <a:pt x="8695" y="0"/>
                  </a:cubicBezTo>
                  <a:close/>
                </a:path>
              </a:pathLst>
            </a:custGeom>
            <a:solidFill>
              <a:srgbClr val="33279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CEAF3E-B409-E0F6-392E-0FFC07A2AE1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5C731D8F-7EBF-236A-3E9C-90BFA47A1EDC}"/>
              </a:ext>
            </a:extLst>
          </p:cNvPr>
          <p:cNvGrpSpPr/>
          <p:nvPr/>
        </p:nvGrpSpPr>
        <p:grpSpPr>
          <a:xfrm>
            <a:off x="1806945" y="2206838"/>
            <a:ext cx="3081950" cy="6594166"/>
            <a:chOff x="-3" y="-3788560"/>
            <a:chExt cx="4109266" cy="8236037"/>
          </a:xfrm>
        </p:grpSpPr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2A4DE18-DE60-BA39-74F7-5A9B91DE8F35}"/>
                </a:ext>
              </a:extLst>
            </p:cNvPr>
            <p:cNvSpPr/>
            <p:nvPr/>
          </p:nvSpPr>
          <p:spPr>
            <a:xfrm>
              <a:off x="0" y="0"/>
              <a:ext cx="4109263" cy="4447477"/>
            </a:xfrm>
            <a:custGeom>
              <a:avLst/>
              <a:gdLst/>
              <a:ahLst/>
              <a:cxnLst/>
              <a:rect l="l" t="t" r="r" b="b"/>
              <a:pathLst>
                <a:path w="1305883" h="1413363">
                  <a:moveTo>
                    <a:pt x="1181423" y="1413362"/>
                  </a:moveTo>
                  <a:lnTo>
                    <a:pt x="124460" y="1413362"/>
                  </a:lnTo>
                  <a:cubicBezTo>
                    <a:pt x="55880" y="1413362"/>
                    <a:pt x="0" y="1357482"/>
                    <a:pt x="0" y="12889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1423" y="0"/>
                  </a:lnTo>
                  <a:cubicBezTo>
                    <a:pt x="1250003" y="0"/>
                    <a:pt x="1305883" y="55880"/>
                    <a:pt x="1305883" y="124460"/>
                  </a:cubicBezTo>
                  <a:lnTo>
                    <a:pt x="1305883" y="1288903"/>
                  </a:lnTo>
                  <a:cubicBezTo>
                    <a:pt x="1305883" y="1357483"/>
                    <a:pt x="1250003" y="1413363"/>
                    <a:pt x="1181423" y="141336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8" name="Group 17">
              <a:extLst>
                <a:ext uri="{FF2B5EF4-FFF2-40B4-BE49-F238E27FC236}">
                  <a16:creationId xmlns:a16="http://schemas.microsoft.com/office/drawing/2014/main" id="{2CBE6638-0BE6-5D94-CA19-FE86319E89D3}"/>
                </a:ext>
              </a:extLst>
            </p:cNvPr>
            <p:cNvGrpSpPr/>
            <p:nvPr/>
          </p:nvGrpSpPr>
          <p:grpSpPr>
            <a:xfrm>
              <a:off x="-3" y="-3788560"/>
              <a:ext cx="4109264" cy="8025070"/>
              <a:chOff x="-1" y="-1203966"/>
              <a:chExt cx="1305883" cy="2550286"/>
            </a:xfrm>
          </p:grpSpPr>
          <p:sp>
            <p:nvSpPr>
              <p:cNvPr id="31" name="Freeform 18">
                <a:extLst>
                  <a:ext uri="{FF2B5EF4-FFF2-40B4-BE49-F238E27FC236}">
                    <a16:creationId xmlns:a16="http://schemas.microsoft.com/office/drawing/2014/main" id="{A55BCC94-D56B-BBF5-8E6D-84344D22A350}"/>
                  </a:ext>
                </a:extLst>
              </p:cNvPr>
              <p:cNvSpPr/>
              <p:nvPr/>
            </p:nvSpPr>
            <p:spPr>
              <a:xfrm>
                <a:off x="-1" y="-1203966"/>
                <a:ext cx="1305883" cy="2550286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345938">
                    <a:moveTo>
                      <a:pt x="1181423" y="1345938"/>
                    </a:moveTo>
                    <a:lnTo>
                      <a:pt x="124460" y="1345938"/>
                    </a:lnTo>
                    <a:cubicBezTo>
                      <a:pt x="55880" y="1345938"/>
                      <a:pt x="0" y="1290058"/>
                      <a:pt x="0" y="122147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21478"/>
                    </a:lnTo>
                    <a:cubicBezTo>
                      <a:pt x="1305883" y="1290058"/>
                      <a:pt x="1250003" y="1345938"/>
                      <a:pt x="1181423" y="13459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F8BAB7A5-96D4-D062-9271-3E50EF918930}"/>
                </a:ext>
              </a:extLst>
            </p:cNvPr>
            <p:cNvSpPr txBox="1"/>
            <p:nvPr/>
          </p:nvSpPr>
          <p:spPr>
            <a:xfrm>
              <a:off x="694789" y="-2183595"/>
              <a:ext cx="2838628" cy="2605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思源黑体-粗体"/>
                  <a:cs typeface="+mn-cs"/>
                </a:rPr>
                <a:t>Always receive extra work information during sleep time</a:t>
              </a:r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14FE0E22-67DA-0B72-AAAF-3460128612B8}"/>
                </a:ext>
              </a:extLst>
            </p:cNvPr>
            <p:cNvSpPr txBox="1"/>
            <p:nvPr/>
          </p:nvSpPr>
          <p:spPr>
            <a:xfrm>
              <a:off x="321144" y="2002485"/>
              <a:ext cx="3585921" cy="1211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799" b="1" dirty="0">
                  <a:solidFill>
                    <a:srgbClr val="1B1457"/>
                  </a:solidFill>
                  <a:latin typeface="Calibri"/>
                  <a:ea typeface="思源黑体-粗体 Bold"/>
                </a:rPr>
                <a:t>People in Workplace</a:t>
              </a:r>
            </a:p>
          </p:txBody>
        </p:sp>
      </p:grpSp>
      <p:grpSp>
        <p:nvGrpSpPr>
          <p:cNvPr id="6" name="Group 21">
            <a:extLst>
              <a:ext uri="{FF2B5EF4-FFF2-40B4-BE49-F238E27FC236}">
                <a16:creationId xmlns:a16="http://schemas.microsoft.com/office/drawing/2014/main" id="{58351FF7-61DD-0F0B-D51D-49A29B22D2E6}"/>
              </a:ext>
            </a:extLst>
          </p:cNvPr>
          <p:cNvGrpSpPr/>
          <p:nvPr/>
        </p:nvGrpSpPr>
        <p:grpSpPr>
          <a:xfrm>
            <a:off x="5696799" y="2206838"/>
            <a:ext cx="3081948" cy="6594166"/>
            <a:chOff x="-4843" y="1378239"/>
            <a:chExt cx="4109264" cy="4341054"/>
          </a:xfrm>
        </p:grpSpPr>
        <p:grpSp>
          <p:nvGrpSpPr>
            <p:cNvPr id="21" name="Group 22">
              <a:extLst>
                <a:ext uri="{FF2B5EF4-FFF2-40B4-BE49-F238E27FC236}">
                  <a16:creationId xmlns:a16="http://schemas.microsoft.com/office/drawing/2014/main" id="{1255ADBF-0952-EA8D-BD22-26A17E43AF31}"/>
                </a:ext>
              </a:extLst>
            </p:cNvPr>
            <p:cNvGrpSpPr/>
            <p:nvPr/>
          </p:nvGrpSpPr>
          <p:grpSpPr>
            <a:xfrm>
              <a:off x="-4843" y="1378239"/>
              <a:ext cx="4109264" cy="4341054"/>
              <a:chOff x="-1539" y="33820"/>
              <a:chExt cx="1305883" cy="1379543"/>
            </a:xfrm>
          </p:grpSpPr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17EB64F9-BFFE-10AB-CCEC-37F5EEA25912}"/>
                  </a:ext>
                </a:extLst>
              </p:cNvPr>
              <p:cNvSpPr/>
              <p:nvPr/>
            </p:nvSpPr>
            <p:spPr>
              <a:xfrm>
                <a:off x="-1539" y="33820"/>
                <a:ext cx="1305883" cy="137954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TextBox 26">
              <a:extLst>
                <a:ext uri="{FF2B5EF4-FFF2-40B4-BE49-F238E27FC236}">
                  <a16:creationId xmlns:a16="http://schemas.microsoft.com/office/drawing/2014/main" id="{72285DA5-998E-1235-5A9A-32111E691BC4}"/>
                </a:ext>
              </a:extLst>
            </p:cNvPr>
            <p:cNvSpPr txBox="1"/>
            <p:nvPr/>
          </p:nvSpPr>
          <p:spPr>
            <a:xfrm>
              <a:off x="789488" y="2154214"/>
              <a:ext cx="2838627" cy="182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思源黑体-粗体"/>
                  <a:cs typeface="+mn-cs"/>
                </a:rPr>
                <a:t>Insomnia and through the use of cell phones to relax, which increased the degree of insomnia</a:t>
              </a:r>
            </a:p>
          </p:txBody>
        </p:sp>
        <p:sp>
          <p:nvSpPr>
            <p:cNvPr id="24" name="TextBox 27">
              <a:extLst>
                <a:ext uri="{FF2B5EF4-FFF2-40B4-BE49-F238E27FC236}">
                  <a16:creationId xmlns:a16="http://schemas.microsoft.com/office/drawing/2014/main" id="{7B1490D8-4AC7-7E9E-B93A-754B2A8A217E}"/>
                </a:ext>
              </a:extLst>
            </p:cNvPr>
            <p:cNvSpPr txBox="1"/>
            <p:nvPr/>
          </p:nvSpPr>
          <p:spPr>
            <a:xfrm>
              <a:off x="333741" y="4308898"/>
              <a:ext cx="3441780" cy="897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1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思源黑体-粗体 Bold"/>
                  <a:cs typeface="+mn-cs"/>
                </a:rPr>
                <a:t>SLEEP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1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思源黑体-粗体 Bold"/>
                  <a:cs typeface="+mn-cs"/>
                </a:rPr>
                <a:t>DISORDERS</a:t>
              </a:r>
            </a:p>
          </p:txBody>
        </p:sp>
      </p:grpSp>
      <p:grpSp>
        <p:nvGrpSpPr>
          <p:cNvPr id="7" name="Group 28">
            <a:extLst>
              <a:ext uri="{FF2B5EF4-FFF2-40B4-BE49-F238E27FC236}">
                <a16:creationId xmlns:a16="http://schemas.microsoft.com/office/drawing/2014/main" id="{8B819D8F-DDEC-82C2-4800-70C439D7B9FF}"/>
              </a:ext>
            </a:extLst>
          </p:cNvPr>
          <p:cNvGrpSpPr/>
          <p:nvPr/>
        </p:nvGrpSpPr>
        <p:grpSpPr>
          <a:xfrm>
            <a:off x="9593915" y="2206838"/>
            <a:ext cx="3081948" cy="6594165"/>
            <a:chOff x="0" y="2519448"/>
            <a:chExt cx="4109264" cy="4447477"/>
          </a:xfrm>
        </p:grpSpPr>
        <p:grpSp>
          <p:nvGrpSpPr>
            <p:cNvPr id="15" name="Group 29">
              <a:extLst>
                <a:ext uri="{FF2B5EF4-FFF2-40B4-BE49-F238E27FC236}">
                  <a16:creationId xmlns:a16="http://schemas.microsoft.com/office/drawing/2014/main" id="{1CEDEDF2-15EE-F8E4-A099-056E0131236F}"/>
                </a:ext>
              </a:extLst>
            </p:cNvPr>
            <p:cNvGrpSpPr/>
            <p:nvPr/>
          </p:nvGrpSpPr>
          <p:grpSpPr>
            <a:xfrm>
              <a:off x="0" y="2519448"/>
              <a:ext cx="4109264" cy="4447477"/>
              <a:chOff x="0" y="0"/>
              <a:chExt cx="1305883" cy="1413363"/>
            </a:xfrm>
          </p:grpSpPr>
          <p:sp>
            <p:nvSpPr>
              <p:cNvPr id="20" name="Freeform 30">
                <a:extLst>
                  <a:ext uri="{FF2B5EF4-FFF2-40B4-BE49-F238E27FC236}">
                    <a16:creationId xmlns:a16="http://schemas.microsoft.com/office/drawing/2014/main" id="{FBD893B3-A348-D777-12C1-5996D16848FE}"/>
                  </a:ext>
                </a:extLst>
              </p:cNvPr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82E7C173-A5C0-0026-6479-BF94473402FE}"/>
                </a:ext>
              </a:extLst>
            </p:cNvPr>
            <p:cNvSpPr txBox="1"/>
            <p:nvPr/>
          </p:nvSpPr>
          <p:spPr>
            <a:xfrm>
              <a:off x="647412" y="3302401"/>
              <a:ext cx="2838627" cy="1640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思源黑体-粗体"/>
                  <a:cs typeface="+mn-cs"/>
                </a:rPr>
                <a:t>Couldn't control themselves in sleep without the use of electronic equipment </a:t>
              </a:r>
            </a:p>
          </p:txBody>
        </p:sp>
        <p:sp>
          <p:nvSpPr>
            <p:cNvPr id="18" name="TextBox 34">
              <a:extLst>
                <a:ext uri="{FF2B5EF4-FFF2-40B4-BE49-F238E27FC236}">
                  <a16:creationId xmlns:a16="http://schemas.microsoft.com/office/drawing/2014/main" id="{DFC9D8F1-05A1-1BF6-6EC0-AA3CF1BFEA85}"/>
                </a:ext>
              </a:extLst>
            </p:cNvPr>
            <p:cNvSpPr txBox="1"/>
            <p:nvPr/>
          </p:nvSpPr>
          <p:spPr>
            <a:xfrm>
              <a:off x="345836" y="5284773"/>
              <a:ext cx="3441780" cy="1394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1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思源黑体-粗体 Bold"/>
                  <a:cs typeface="+mn-cs"/>
                </a:rPr>
                <a:t>ELECTRONIC EQIOPMENT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1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思源黑体-粗体 Bold"/>
                  <a:cs typeface="+mn-cs"/>
                </a:rPr>
                <a:t>USERS</a:t>
              </a:r>
            </a:p>
          </p:txBody>
        </p:sp>
      </p:grpSp>
      <p:grpSp>
        <p:nvGrpSpPr>
          <p:cNvPr id="8" name="Group 35">
            <a:extLst>
              <a:ext uri="{FF2B5EF4-FFF2-40B4-BE49-F238E27FC236}">
                <a16:creationId xmlns:a16="http://schemas.microsoft.com/office/drawing/2014/main" id="{79323B1C-6880-9E8F-25BF-A452BD3E692D}"/>
              </a:ext>
            </a:extLst>
          </p:cNvPr>
          <p:cNvGrpSpPr/>
          <p:nvPr/>
        </p:nvGrpSpPr>
        <p:grpSpPr>
          <a:xfrm>
            <a:off x="13487400" y="2207778"/>
            <a:ext cx="3081948" cy="6593225"/>
            <a:chOff x="0" y="1174"/>
            <a:chExt cx="4109264" cy="8236062"/>
          </a:xfrm>
        </p:grpSpPr>
        <p:grpSp>
          <p:nvGrpSpPr>
            <p:cNvPr id="9" name="Group 36">
              <a:extLst>
                <a:ext uri="{FF2B5EF4-FFF2-40B4-BE49-F238E27FC236}">
                  <a16:creationId xmlns:a16="http://schemas.microsoft.com/office/drawing/2014/main" id="{8B381E30-F953-61FF-2007-CE8CF4F9C4C2}"/>
                </a:ext>
              </a:extLst>
            </p:cNvPr>
            <p:cNvGrpSpPr/>
            <p:nvPr/>
          </p:nvGrpSpPr>
          <p:grpSpPr>
            <a:xfrm>
              <a:off x="0" y="3789759"/>
              <a:ext cx="4109264" cy="4447477"/>
              <a:chOff x="0" y="0"/>
              <a:chExt cx="1305883" cy="1413363"/>
            </a:xfrm>
          </p:grpSpPr>
          <p:sp>
            <p:nvSpPr>
              <p:cNvPr id="14" name="Freeform 37">
                <a:extLst>
                  <a:ext uri="{FF2B5EF4-FFF2-40B4-BE49-F238E27FC236}">
                    <a16:creationId xmlns:a16="http://schemas.microsoft.com/office/drawing/2014/main" id="{ED774FB2-69C9-AC74-2F54-95030DD801CF}"/>
                  </a:ext>
                </a:extLst>
              </p:cNvPr>
              <p:cNvSpPr/>
              <p:nvPr/>
            </p:nvSpPr>
            <p:spPr>
              <a:xfrm>
                <a:off x="0" y="0"/>
                <a:ext cx="1305883" cy="1413363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1413363">
                    <a:moveTo>
                      <a:pt x="1181423" y="1413362"/>
                    </a:moveTo>
                    <a:lnTo>
                      <a:pt x="124460" y="1413362"/>
                    </a:lnTo>
                    <a:cubicBezTo>
                      <a:pt x="55880" y="1413362"/>
                      <a:pt x="0" y="1357482"/>
                      <a:pt x="0" y="12889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1288903"/>
                    </a:lnTo>
                    <a:cubicBezTo>
                      <a:pt x="1305883" y="1357483"/>
                      <a:pt x="1250003" y="1413363"/>
                      <a:pt x="1181423" y="14133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2F59E310-DEE3-637B-763D-8516C687D523}"/>
                </a:ext>
              </a:extLst>
            </p:cNvPr>
            <p:cNvGrpSpPr/>
            <p:nvPr/>
          </p:nvGrpSpPr>
          <p:grpSpPr>
            <a:xfrm>
              <a:off x="0" y="1174"/>
              <a:ext cx="4109264" cy="8025066"/>
              <a:chOff x="0" y="373"/>
              <a:chExt cx="1305883" cy="2550285"/>
            </a:xfrm>
          </p:grpSpPr>
          <p:sp>
            <p:nvSpPr>
              <p:cNvPr id="13" name="Freeform 39">
                <a:extLst>
                  <a:ext uri="{FF2B5EF4-FFF2-40B4-BE49-F238E27FC236}">
                    <a16:creationId xmlns:a16="http://schemas.microsoft.com/office/drawing/2014/main" id="{B179AF44-2FBD-5711-81B6-FD0C74870E77}"/>
                  </a:ext>
                </a:extLst>
              </p:cNvPr>
              <p:cNvSpPr/>
              <p:nvPr/>
            </p:nvSpPr>
            <p:spPr>
              <a:xfrm>
                <a:off x="0" y="373"/>
                <a:ext cx="1305883" cy="2550285"/>
              </a:xfrm>
              <a:custGeom>
                <a:avLst/>
                <a:gdLst/>
                <a:ahLst/>
                <a:cxnLst/>
                <a:rect l="l" t="t" r="r" b="b"/>
                <a:pathLst>
                  <a:path w="1305883" h="2550285">
                    <a:moveTo>
                      <a:pt x="1181423" y="2550285"/>
                    </a:moveTo>
                    <a:lnTo>
                      <a:pt x="124460" y="2550285"/>
                    </a:lnTo>
                    <a:cubicBezTo>
                      <a:pt x="55880" y="2550285"/>
                      <a:pt x="0" y="2494405"/>
                      <a:pt x="0" y="242582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81423" y="0"/>
                    </a:lnTo>
                    <a:cubicBezTo>
                      <a:pt x="1250003" y="0"/>
                      <a:pt x="1305883" y="55880"/>
                      <a:pt x="1305883" y="124460"/>
                    </a:cubicBezTo>
                    <a:lnTo>
                      <a:pt x="1305883" y="2425825"/>
                    </a:lnTo>
                    <a:cubicBezTo>
                      <a:pt x="1305883" y="2494405"/>
                      <a:pt x="1250003" y="2550285"/>
                      <a:pt x="1181423" y="255028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BC292ACE-F4EF-71B2-F2C2-E1B525EB132F}"/>
                </a:ext>
              </a:extLst>
            </p:cNvPr>
            <p:cNvSpPr txBox="1"/>
            <p:nvPr/>
          </p:nvSpPr>
          <p:spPr>
            <a:xfrm>
              <a:off x="711200" y="803225"/>
              <a:ext cx="2838627" cy="4757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思源黑体-粗体"/>
                  <a:cs typeface="+mn-cs"/>
                </a:rPr>
                <a:t>Through the use of electronic devices to relax learning pressure, often all night playing mobile phone games, which leads to the second day of class didn't spirit</a:t>
              </a:r>
            </a:p>
          </p:txBody>
        </p:sp>
        <p:sp>
          <p:nvSpPr>
            <p:cNvPr id="12" name="TextBox 41">
              <a:extLst>
                <a:ext uri="{FF2B5EF4-FFF2-40B4-BE49-F238E27FC236}">
                  <a16:creationId xmlns:a16="http://schemas.microsoft.com/office/drawing/2014/main" id="{0DC90498-B075-E9D5-D345-50D5130B0045}"/>
                </a:ext>
              </a:extLst>
            </p:cNvPr>
            <p:cNvSpPr txBox="1"/>
            <p:nvPr/>
          </p:nvSpPr>
          <p:spPr>
            <a:xfrm>
              <a:off x="346339" y="6002010"/>
              <a:ext cx="3441780" cy="821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1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思源黑体-粗体 Bold"/>
                  <a:cs typeface="+mn-cs"/>
                </a:rPr>
                <a:t>STUDENTS</a:t>
              </a:r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61523849-957E-5C35-2A37-3185938B5DCF}"/>
              </a:ext>
            </a:extLst>
          </p:cNvPr>
          <p:cNvSpPr txBox="1"/>
          <p:nvPr/>
        </p:nvSpPr>
        <p:spPr>
          <a:xfrm>
            <a:off x="-2727787" y="167618"/>
            <a:ext cx="15233360" cy="166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8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TARGET USERS</a:t>
            </a:r>
          </a:p>
        </p:txBody>
      </p:sp>
    </p:spTree>
    <p:extLst>
      <p:ext uri="{BB962C8B-B14F-4D97-AF65-F5344CB8AC3E}">
        <p14:creationId xmlns:p14="http://schemas.microsoft.com/office/powerpoint/2010/main" val="298889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622" y="1947579"/>
            <a:ext cx="7831336" cy="7163797"/>
            <a:chOff x="0" y="0"/>
            <a:chExt cx="10441781" cy="69951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0441781" cy="6995160"/>
              <a:chOff x="0" y="0"/>
              <a:chExt cx="2856893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1B1457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1180305" y="2056358"/>
              <a:ext cx="7160478" cy="4101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F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eatures: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 </a:t>
              </a:r>
              <a:r>
                <a:rPr kumimoji="0" lang="en-US" altLang="zh-CN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u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sing to build the concept of urban encourage users to keep the habit of using mobile phones in the lock time</a:t>
              </a:r>
            </a:p>
            <a:p>
              <a:pPr marL="0" marR="0" lvl="0" indent="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ompt Light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A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dvantages: 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mobile phone can be locked for a period of time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1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ompt Light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19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Weekness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: 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requires the user to have certain self-discipline, otherwise unable to reach the purpose of supervision and sleep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80305" y="644490"/>
              <a:ext cx="6041354" cy="803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Bebas Neue Cyrillic"/>
                  <a:cs typeface="+mn-cs"/>
                </a:rPr>
                <a:t>SleepTown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Bebas Neue Cyrillic"/>
                <a:cs typeface="+mn-cs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1180305" y="1650424"/>
              <a:ext cx="7794050" cy="0"/>
            </a:xfrm>
            <a:prstGeom prst="line">
              <a:avLst/>
            </a:prstGeom>
            <a:ln w="127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9878044" y="1947580"/>
            <a:ext cx="7831336" cy="7163796"/>
            <a:chOff x="0" y="0"/>
            <a:chExt cx="10441781" cy="699516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0441781" cy="6995160"/>
              <a:chOff x="0" y="0"/>
              <a:chExt cx="2856893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856893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56893" h="1913890">
                    <a:moveTo>
                      <a:pt x="2732432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732433" y="0"/>
                    </a:lnTo>
                    <a:cubicBezTo>
                      <a:pt x="2801013" y="0"/>
                      <a:pt x="2856893" y="55880"/>
                      <a:pt x="2856893" y="124460"/>
                    </a:cubicBezTo>
                    <a:lnTo>
                      <a:pt x="2856893" y="1789430"/>
                    </a:lnTo>
                    <a:cubicBezTo>
                      <a:pt x="2856893" y="1858010"/>
                      <a:pt x="2801013" y="1913890"/>
                      <a:pt x="2732433" y="191389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520663" y="1859314"/>
              <a:ext cx="7740810" cy="49281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F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eatures: 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allow the user to set a time limit for the application, the program automatically shut down after the time limit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199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Calibri"/>
                <a:ea typeface="Prompt Light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A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dvantages: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 comprehensive management function, integration in the Android system, without having to install other applications, support parents control functio</a:t>
              </a:r>
              <a:r>
                <a:rPr kumimoji="0" lang="en-US" altLang="zh-CN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n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2199" b="0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Calibri"/>
                <a:ea typeface="Prompt Light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199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Weekness</a:t>
              </a:r>
              <a:r>
                <a:rPr kumimoji="0" lang="en-US" sz="2199" b="1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:</a:t>
              </a:r>
              <a:r>
                <a:rPr kumimoji="0" lang="en-US" sz="2199" b="0" i="0" u="none" strike="noStrike" kern="1200" cap="none" spc="0" normalizeH="0" baseline="0" noProof="0" dirty="0">
                  <a:ln>
                    <a:noFill/>
                  </a:ln>
                  <a:solidFill>
                    <a:srgbClr val="494949"/>
                  </a:solidFill>
                  <a:effectLst/>
                  <a:uLnTx/>
                  <a:uFillTx/>
                  <a:latin typeface="Calibri"/>
                  <a:ea typeface="Prompt Light"/>
                  <a:cs typeface="+mn-cs"/>
                </a:rPr>
                <a:t> some functions need to be enabled in the Settings, for users are not familiar with operation difficult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85207" y="661867"/>
              <a:ext cx="6041354" cy="588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50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1B1457"/>
                  </a:solidFill>
                  <a:effectLst/>
                  <a:uLnTx/>
                  <a:uFillTx/>
                  <a:latin typeface="Calibri"/>
                  <a:ea typeface="Bebas Neue Cyrillic"/>
                  <a:cs typeface="+mn-cs"/>
                </a:rPr>
                <a:t>Digital Wellbeing</a:t>
              </a: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524000" y="1558158"/>
              <a:ext cx="7794050" cy="0"/>
            </a:xfrm>
            <a:prstGeom prst="line">
              <a:avLst/>
            </a:prstGeom>
            <a:ln w="12700" cap="flat">
              <a:solidFill>
                <a:srgbClr val="494949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60452" y="3459952"/>
            <a:ext cx="3367097" cy="336709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852217" y="3851717"/>
            <a:ext cx="2583566" cy="2583566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0F1956B1-7713-5CA9-BDBA-8D3DABC8948A}"/>
              </a:ext>
            </a:extLst>
          </p:cNvPr>
          <p:cNvSpPr txBox="1"/>
          <p:nvPr/>
        </p:nvSpPr>
        <p:spPr>
          <a:xfrm>
            <a:off x="-990334" y="195740"/>
            <a:ext cx="1523336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Competitive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0438" y="16329"/>
            <a:ext cx="17807124" cy="9986795"/>
            <a:chOff x="0" y="-57150"/>
            <a:chExt cx="4689942" cy="2630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9942" cy="2573117"/>
            </a:xfrm>
            <a:custGeom>
              <a:avLst/>
              <a:gdLst/>
              <a:ahLst/>
              <a:cxnLst/>
              <a:rect l="l" t="t" r="r" b="b"/>
              <a:pathLst>
                <a:path w="4689942" h="2573117">
                  <a:moveTo>
                    <a:pt x="8695" y="0"/>
                  </a:moveTo>
                  <a:lnTo>
                    <a:pt x="4681247" y="0"/>
                  </a:lnTo>
                  <a:cubicBezTo>
                    <a:pt x="4686049" y="0"/>
                    <a:pt x="4689942" y="3893"/>
                    <a:pt x="4689942" y="8695"/>
                  </a:cubicBezTo>
                  <a:lnTo>
                    <a:pt x="4689942" y="2564422"/>
                  </a:lnTo>
                  <a:cubicBezTo>
                    <a:pt x="4689942" y="2566728"/>
                    <a:pt x="4689026" y="2568940"/>
                    <a:pt x="4687395" y="2570570"/>
                  </a:cubicBezTo>
                  <a:cubicBezTo>
                    <a:pt x="4685764" y="2572201"/>
                    <a:pt x="4683553" y="2573117"/>
                    <a:pt x="4681247" y="2573117"/>
                  </a:cubicBezTo>
                  <a:lnTo>
                    <a:pt x="8695" y="2573117"/>
                  </a:lnTo>
                  <a:cubicBezTo>
                    <a:pt x="3893" y="2573117"/>
                    <a:pt x="0" y="2569224"/>
                    <a:pt x="0" y="2564422"/>
                  </a:cubicBezTo>
                  <a:lnTo>
                    <a:pt x="0" y="8695"/>
                  </a:lnTo>
                  <a:cubicBezTo>
                    <a:pt x="0" y="3893"/>
                    <a:pt x="3893" y="0"/>
                    <a:pt x="8695" y="0"/>
                  </a:cubicBezTo>
                  <a:close/>
                </a:path>
              </a:pathLst>
            </a:custGeom>
            <a:solidFill>
              <a:srgbClr val="33279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0814" y="870906"/>
            <a:ext cx="5041486" cy="4147047"/>
            <a:chOff x="0" y="0"/>
            <a:chExt cx="11759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04494" y="1555868"/>
            <a:ext cx="468160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rgbClr val="F7EDD8"/>
                </a:solidFill>
                <a:latin typeface="Calibri"/>
                <a:ea typeface="Prompt Light"/>
              </a:rPr>
              <a:t>C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ontrol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 t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ime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7EDD8"/>
              </a:solidFill>
              <a:effectLst/>
              <a:uLnTx/>
              <a:uFillTx/>
              <a:latin typeface="Calibri"/>
              <a:ea typeface="Prompt Light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Know how long users sleep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Simple interface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7EDD8"/>
              </a:solidFill>
              <a:effectLst/>
              <a:uLnTx/>
              <a:uFillTx/>
              <a:latin typeface="Calibri"/>
              <a:ea typeface="Prompt Light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7EDD8"/>
                </a:solidFill>
                <a:effectLst/>
                <a:uLnTx/>
                <a:uFillTx/>
                <a:latin typeface="Calibri"/>
                <a:ea typeface="Prompt Light"/>
                <a:cs typeface="+mn-cs"/>
              </a:rPr>
              <a:t>All-purpose app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7EDD8"/>
              </a:solidFill>
              <a:effectLst/>
              <a:uLnTx/>
              <a:uFillTx/>
              <a:latin typeface="Calibri"/>
              <a:ea typeface="Prompt Light"/>
              <a:cs typeface="+mn-cs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6737"/>
          <a:stretch>
            <a:fillRect/>
          </a:stretch>
        </p:blipFill>
        <p:spPr>
          <a:xfrm rot="2700000">
            <a:off x="9226845" y="4893603"/>
            <a:ext cx="3203766" cy="170640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100000">
            <a:off x="8797173" y="2322583"/>
            <a:ext cx="3158040" cy="315804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100000">
            <a:off x="6531768" y="2322583"/>
            <a:ext cx="3158040" cy="315804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8100000">
            <a:off x="6531768" y="4587987"/>
            <a:ext cx="3158040" cy="315804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9983"/>
          <a:stretch>
            <a:fillRect/>
          </a:stretch>
        </p:blipFill>
        <p:spPr>
          <a:xfrm rot="2700000">
            <a:off x="8184505" y="5989909"/>
            <a:ext cx="3158040" cy="1579529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738026" y="2056882"/>
            <a:ext cx="624323" cy="269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33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99" b="0" i="0" u="none" strike="noStrike" kern="1200" cap="none" spc="0" normalizeH="0" baseline="0" noProof="0" dirty="0">
                <a:ln>
                  <a:noFill/>
                </a:ln>
                <a:solidFill>
                  <a:srgbClr val="6E6277"/>
                </a:solidFill>
                <a:effectLst/>
                <a:uLnTx/>
                <a:uFillTx/>
                <a:latin typeface="站酷小薇LOGO体简"/>
                <a:ea typeface="+mn-ea"/>
                <a:cs typeface="+mn-cs"/>
              </a:rPr>
              <a:t>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78525" y="2446704"/>
            <a:ext cx="1064514" cy="2288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8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54" b="0" i="0" u="none" strike="noStrike" kern="1200" cap="none" spc="0" normalizeH="0" baseline="0" noProof="0" dirty="0">
                <a:ln>
                  <a:noFill/>
                </a:ln>
                <a:solidFill>
                  <a:srgbClr val="6E6277"/>
                </a:solidFill>
                <a:effectLst/>
                <a:uLnTx/>
                <a:uFillTx/>
                <a:latin typeface="站酷小薇LOGO体简"/>
                <a:ea typeface="+mn-ea"/>
                <a:cs typeface="+mn-cs"/>
              </a:rPr>
              <a:t>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68870" y="4594578"/>
            <a:ext cx="1162636" cy="269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33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99" b="0" i="0" u="none" strike="noStrike" kern="1200" cap="none" spc="0" normalizeH="0" baseline="0" noProof="0" dirty="0">
                <a:ln>
                  <a:noFill/>
                </a:ln>
                <a:solidFill>
                  <a:srgbClr val="6E6277"/>
                </a:solidFill>
                <a:effectLst/>
                <a:uLnTx/>
                <a:uFillTx/>
                <a:latin typeface="站酷小薇LOGO体简"/>
                <a:ea typeface="+mn-ea"/>
                <a:cs typeface="+mn-cs"/>
              </a:rPr>
              <a:t>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05053" y="4713438"/>
            <a:ext cx="958850" cy="255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87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55" b="0" i="0" u="none" strike="noStrike" kern="1200" cap="none" spc="0" normalizeH="0" baseline="0" noProof="0" dirty="0">
                <a:ln>
                  <a:noFill/>
                </a:ln>
                <a:solidFill>
                  <a:srgbClr val="6E6277"/>
                </a:solidFill>
                <a:effectLst/>
                <a:uLnTx/>
                <a:uFillTx/>
                <a:latin typeface="站酷小薇LOGO体简"/>
                <a:ea typeface="+mn-ea"/>
                <a:cs typeface="+mn-cs"/>
              </a:rPr>
              <a:t>T</a:t>
            </a: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57EC4AAC-59DE-A5D8-F710-6157EE718D04}"/>
              </a:ext>
            </a:extLst>
          </p:cNvPr>
          <p:cNvGrpSpPr/>
          <p:nvPr/>
        </p:nvGrpSpPr>
        <p:grpSpPr>
          <a:xfrm>
            <a:off x="991779" y="5644531"/>
            <a:ext cx="5041486" cy="4147047"/>
            <a:chOff x="0" y="0"/>
            <a:chExt cx="1175975" cy="8128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CA7E49C-0973-CA1D-7415-3564F2E1766C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53FA6BD5-1B04-2721-74DB-C129F584477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4EA3DDF-684E-0F44-4B99-9C6F891627A2}"/>
              </a:ext>
            </a:extLst>
          </p:cNvPr>
          <p:cNvSpPr txBox="1"/>
          <p:nvPr/>
        </p:nvSpPr>
        <p:spPr>
          <a:xfrm>
            <a:off x="1103856" y="5990533"/>
            <a:ext cx="47675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Improve 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Develop 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Improve brand awareness and attract more users</a:t>
            </a:r>
            <a:endParaRPr lang="zh-CN" altLang="en-US" sz="4000" dirty="0">
              <a:solidFill>
                <a:srgbClr val="F7EDD8"/>
              </a:solidFill>
              <a:latin typeface="Calibri"/>
            </a:endParaRPr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C7167C0C-30CD-28D6-5114-CB87E94D44FD}"/>
              </a:ext>
            </a:extLst>
          </p:cNvPr>
          <p:cNvGrpSpPr/>
          <p:nvPr/>
        </p:nvGrpSpPr>
        <p:grpSpPr>
          <a:xfrm>
            <a:off x="12528883" y="870906"/>
            <a:ext cx="5041486" cy="4147047"/>
            <a:chOff x="0" y="0"/>
            <a:chExt cx="1175975" cy="812800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679C3AC-55B0-AD8D-DE2D-91FE4273C46D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B012A7AE-4971-B001-39A4-E882922B2F2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E6A71630-342D-3BDF-AC9E-9AED2E40847B}"/>
              </a:ext>
            </a:extLst>
          </p:cNvPr>
          <p:cNvSpPr txBox="1"/>
          <p:nvPr/>
        </p:nvSpPr>
        <p:spPr>
          <a:xfrm>
            <a:off x="12935230" y="1177527"/>
            <a:ext cx="4635138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rgbClr val="F7EDD8"/>
                </a:solidFill>
                <a:latin typeface="Calibri"/>
              </a:rPr>
              <a:t>Too strict locking function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rgbClr val="F7EDD8"/>
                </a:solidFill>
                <a:latin typeface="Calibri"/>
              </a:rPr>
              <a:t>Accuracy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rgbClr val="F7EDD8"/>
                </a:solidFill>
                <a:latin typeface="Calibri"/>
              </a:rPr>
              <a:t>Privacy protection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4000" dirty="0">
                <a:solidFill>
                  <a:srgbClr val="F7EDD8"/>
                </a:solidFill>
                <a:latin typeface="Calibri"/>
              </a:rPr>
              <a:t>Fierce market competition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93529FDE-0D54-EAFA-A50F-F4651F2C39A2}"/>
              </a:ext>
            </a:extLst>
          </p:cNvPr>
          <p:cNvGrpSpPr/>
          <p:nvPr/>
        </p:nvGrpSpPr>
        <p:grpSpPr>
          <a:xfrm>
            <a:off x="12528882" y="5644531"/>
            <a:ext cx="5041486" cy="4147047"/>
            <a:chOff x="0" y="0"/>
            <a:chExt cx="1175975" cy="812800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8484F44A-3E2C-4974-D298-146792620285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C9BB70AD-DE25-78A3-F284-8DF616460ED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114BE3D-75E1-5571-2ECA-C000053DD426}"/>
              </a:ext>
            </a:extLst>
          </p:cNvPr>
          <p:cNvSpPr txBox="1"/>
          <p:nvPr/>
        </p:nvSpPr>
        <p:spPr>
          <a:xfrm>
            <a:off x="12930552" y="5780691"/>
            <a:ext cx="5041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The entry and development of competitors 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customer churn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000" dirty="0">
                <a:solidFill>
                  <a:srgbClr val="F7EDD8"/>
                </a:solidFill>
                <a:latin typeface="Calibri"/>
              </a:rPr>
              <a:t>Changes in policies and regulations</a:t>
            </a:r>
            <a:endParaRPr lang="zh-CN" altLang="en-US" sz="4000" dirty="0">
              <a:solidFill>
                <a:srgbClr val="F7EDD8"/>
              </a:solidFill>
              <a:latin typeface="Calibri"/>
            </a:endParaRPr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2783ABC6-BD20-905B-516C-8C1A18224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6737"/>
          <a:stretch>
            <a:fillRect/>
          </a:stretch>
        </p:blipFill>
        <p:spPr>
          <a:xfrm rot="2700000">
            <a:off x="9315493" y="4850300"/>
            <a:ext cx="3158040" cy="1682049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7D2496F6-BEE9-394E-425A-4C9B0615B13B}"/>
              </a:ext>
            </a:extLst>
          </p:cNvPr>
          <p:cNvSpPr txBox="1"/>
          <p:nvPr/>
        </p:nvSpPr>
        <p:spPr>
          <a:xfrm>
            <a:off x="9982178" y="4723675"/>
            <a:ext cx="914603" cy="25178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187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155" b="0" i="0" u="none" strike="noStrike" kern="1200" cap="none" spc="0" normalizeH="0" baseline="0" noProof="0" dirty="0">
                <a:ln>
                  <a:noFill/>
                </a:ln>
                <a:solidFill>
                  <a:srgbClr val="6E6277"/>
                </a:solidFill>
                <a:effectLst/>
                <a:uLnTx/>
                <a:uFillTx/>
                <a:latin typeface="站酷小薇LOGO体简"/>
                <a:ea typeface="+mn-ea"/>
                <a:cs typeface="+mn-cs"/>
              </a:rPr>
              <a:t>T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D4FC762-E80F-BCDF-6638-2AD173BF4A96}"/>
              </a:ext>
            </a:extLst>
          </p:cNvPr>
          <p:cNvSpPr txBox="1"/>
          <p:nvPr/>
        </p:nvSpPr>
        <p:spPr>
          <a:xfrm>
            <a:off x="4355574" y="584905"/>
            <a:ext cx="9769475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Analysis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5606" y="2795769"/>
            <a:ext cx="8099383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Chapter 3 Marketing analysis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275438" y="2255641"/>
            <a:ext cx="4028323" cy="210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Overall marketing strategy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608500" y="6640014"/>
            <a:ext cx="4028323" cy="1574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4PS marketing Strategy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358473" y="2634776"/>
            <a:ext cx="321985" cy="321985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875251" y="6823503"/>
            <a:ext cx="412750" cy="412750"/>
            <a:chOff x="6705600" y="1371600"/>
            <a:chExt cx="10972800" cy="10972800"/>
          </a:xfrm>
        </p:grpSpPr>
        <p:sp>
          <p:nvSpPr>
            <p:cNvPr id="9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892630" y="837297"/>
            <a:ext cx="13966220" cy="8762426"/>
            <a:chOff x="0" y="200025"/>
            <a:chExt cx="18621626" cy="116832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00025"/>
              <a:ext cx="18621626" cy="5791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14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145" b="0" i="0" u="none" strike="noStrike" kern="1200" cap="none" spc="0" normalizeH="0" baseline="0" noProof="0" dirty="0">
                  <a:ln>
                    <a:noFill/>
                  </a:ln>
                  <a:solidFill>
                    <a:srgbClr val="332792"/>
                  </a:solidFill>
                  <a:effectLst/>
                  <a:uLnTx/>
                  <a:uFillTx/>
                  <a:latin typeface="MV Boli" panose="02000500030200090000" pitchFamily="2" charset="0"/>
                  <a:cs typeface="MV Boli" panose="02000500030200090000" pitchFamily="2" charset="0"/>
                </a:rPr>
                <a:t>Overall marketing strategy</a:t>
              </a:r>
            </a:p>
            <a:p>
              <a:pPr marL="0" marR="0" lvl="0" indent="0" algn="l" defTabSz="914400" rtl="0" eaLnBrk="1" fontAlgn="auto" latinLnBrk="0" hangingPunct="1">
                <a:lnSpc>
                  <a:spcPts val="1114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145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39258"/>
              <a:ext cx="11080623" cy="554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1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85" b="0" i="0" u="none" strike="noStrike" kern="1200" cap="none" spc="0" normalizeH="0" baseline="0" noProof="0" dirty="0">
                  <a:ln>
                    <a:noFill/>
                  </a:ln>
                  <a:solidFill>
                    <a:srgbClr val="332792"/>
                  </a:solidFill>
                  <a:effectLst/>
                  <a:uLnTx/>
                  <a:uFillTx/>
                  <a:latin typeface="Prompt Light" panose="00000400000000000000"/>
                  <a:ea typeface="+mn-ea"/>
                  <a:cs typeface="+mn-cs"/>
                </a:rPr>
                <a:t>The marketing strategy of this project is to attract consumers to use this product through a combination of online web platform, new-media channels and various offline promotions, together with independent technology and customer-oriented quality service.</a:t>
              </a:r>
            </a:p>
            <a:p>
              <a:pPr marL="0" marR="0" lvl="0" indent="0" algn="l" defTabSz="914400" rtl="0" eaLnBrk="1" fontAlgn="auto" latinLnBrk="0" hangingPunct="1">
                <a:lnSpc>
                  <a:spcPts val="41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985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39063" y="3940739"/>
            <a:ext cx="12600152" cy="46263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86100" y="3086100"/>
            <a:ext cx="82296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210" y="1798792"/>
            <a:ext cx="13148539" cy="1281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 Marketing objectives</a:t>
            </a:r>
          </a:p>
        </p:txBody>
      </p:sp>
      <p:grpSp>
        <p:nvGrpSpPr>
          <p:cNvPr id="5" name="Group 5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5400000">
            <a:off x="-1717104" y="3845615"/>
            <a:ext cx="6520323" cy="67105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929910" y="8625205"/>
            <a:ext cx="12757692" cy="1189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Table 3-1 Forecast for number of </a:t>
            </a:r>
            <a:r>
              <a:rPr kumimoji="0" lang="en-US" sz="3400" b="0" i="0" u="none" strike="noStrike" kern="1200" cap="none" spc="0" normalizeH="0" baseline="0" noProof="0" dirty="0" err="1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SleepOnTime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 product users</a:t>
            </a:r>
          </a:p>
          <a:p>
            <a:pPr marL="0" marR="0" lvl="0" indent="0" algn="ctr" defTabSz="914400" rtl="0" eaLnBrk="1" fontAlgn="auto" latinLnBrk="0" hangingPunct="1">
              <a:lnSpc>
                <a:spcPts val="4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332792"/>
              </a:solidFill>
              <a:effectLst/>
              <a:uLnTx/>
              <a:uFillTx/>
              <a:latin typeface="WenQuanYi" panose="020B0606030804020204" charset="-122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07675" y="3086150"/>
            <a:ext cx="11905100" cy="6177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86100" y="3086100"/>
            <a:ext cx="82296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540012" y="709316"/>
            <a:ext cx="16130483" cy="2537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7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Market development stage and marketing strategy</a:t>
            </a:r>
          </a:p>
        </p:txBody>
      </p:sp>
      <p:grpSp>
        <p:nvGrpSpPr>
          <p:cNvPr id="5" name="Group 5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5400000">
            <a:off x="-1717104" y="3845615"/>
            <a:ext cx="6520323" cy="671057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81602" y="9315992"/>
            <a:ext cx="10796067" cy="870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8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Figure 3-2 </a:t>
            </a:r>
            <a:r>
              <a:rPr kumimoji="0" lang="en-US" sz="2480" b="0" i="0" u="none" strike="noStrike" kern="1200" cap="none" spc="0" normalizeH="0" baseline="0" noProof="0" dirty="0" err="1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SleepOnTime</a:t>
            </a:r>
            <a:r>
              <a:rPr kumimoji="0" lang="en-US" sz="2480" b="0" i="0" u="none" strike="noStrike" kern="1200" cap="none" spc="0" normalizeH="0" baseline="0" noProof="0" dirty="0">
                <a:ln>
                  <a:noFill/>
                </a:ln>
                <a:solidFill>
                  <a:srgbClr val="332792"/>
                </a:solidFill>
                <a:effectLst/>
                <a:uLnTx/>
                <a:uFillTx/>
                <a:latin typeface="WenQuanYi" panose="020B0606030804020204" charset="-122"/>
                <a:ea typeface="+mn-ea"/>
                <a:cs typeface="+mn-cs"/>
              </a:rPr>
              <a:t> development stage and marketing strategy</a:t>
            </a:r>
          </a:p>
          <a:p>
            <a:pPr marL="0" marR="0" lvl="0" indent="0" algn="ctr" defTabSz="914400" rtl="0" eaLnBrk="1" fontAlgn="auto" latinLnBrk="0" hangingPunct="1">
              <a:lnSpc>
                <a:spcPts val="3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80" b="0" i="0" u="none" strike="noStrike" kern="1200" cap="none" spc="0" normalizeH="0" baseline="0" noProof="0" dirty="0">
              <a:ln>
                <a:noFill/>
              </a:ln>
              <a:solidFill>
                <a:srgbClr val="332792"/>
              </a:solidFill>
              <a:effectLst/>
              <a:uLnTx/>
              <a:uFillTx/>
              <a:latin typeface="WenQuanYi" panose="020B0606030804020204" charset="-122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6540617" y="-1879368"/>
            <a:ext cx="14356781" cy="1435678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042576" y="1743101"/>
            <a:ext cx="442954" cy="442954"/>
            <a:chOff x="6705600" y="1371600"/>
            <a:chExt cx="10972800" cy="10972800"/>
          </a:xfrm>
        </p:grpSpPr>
        <p:sp>
          <p:nvSpPr>
            <p:cNvPr id="4" name="Freeform 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353632" y="4083860"/>
            <a:ext cx="251670" cy="251670"/>
            <a:chOff x="6705600" y="1371600"/>
            <a:chExt cx="10972800" cy="10972800"/>
          </a:xfrm>
        </p:grpSpPr>
        <p:sp>
          <p:nvSpPr>
            <p:cNvPr id="6" name="Freeform 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042576" y="5981663"/>
            <a:ext cx="442954" cy="442954"/>
            <a:chOff x="6705600" y="1371600"/>
            <a:chExt cx="10972800" cy="10972800"/>
          </a:xfrm>
        </p:grpSpPr>
        <p:sp>
          <p:nvSpPr>
            <p:cNvPr id="8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479466" y="8148962"/>
            <a:ext cx="346920" cy="34692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561134" y="3048429"/>
            <a:ext cx="7862389" cy="3154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Marketing Strategy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950" y="1685951"/>
            <a:ext cx="4672768" cy="104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Product Strategy</a:t>
            </a:r>
          </a:p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12762" y="4026710"/>
            <a:ext cx="4672768" cy="104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Brand strategy</a:t>
            </a:r>
          </a:p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05942" y="5874544"/>
            <a:ext cx="4672768" cy="104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 Price strategy</a:t>
            </a:r>
          </a:p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12762" y="8091812"/>
            <a:ext cx="4672768" cy="159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Publicity Strategy</a:t>
            </a:r>
          </a:p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5217"/>
            <a:ext cx="18288000" cy="10482217"/>
            <a:chOff x="0" y="-57150"/>
            <a:chExt cx="4689942" cy="2630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9942" cy="2573117"/>
            </a:xfrm>
            <a:custGeom>
              <a:avLst/>
              <a:gdLst/>
              <a:ahLst/>
              <a:cxnLst/>
              <a:rect l="l" t="t" r="r" b="b"/>
              <a:pathLst>
                <a:path w="4689942" h="2573117">
                  <a:moveTo>
                    <a:pt x="8695" y="0"/>
                  </a:moveTo>
                  <a:lnTo>
                    <a:pt x="4681247" y="0"/>
                  </a:lnTo>
                  <a:cubicBezTo>
                    <a:pt x="4686049" y="0"/>
                    <a:pt x="4689942" y="3893"/>
                    <a:pt x="4689942" y="8695"/>
                  </a:cubicBezTo>
                  <a:lnTo>
                    <a:pt x="4689942" y="2564422"/>
                  </a:lnTo>
                  <a:cubicBezTo>
                    <a:pt x="4689942" y="2566728"/>
                    <a:pt x="4689026" y="2568940"/>
                    <a:pt x="4687395" y="2570570"/>
                  </a:cubicBezTo>
                  <a:cubicBezTo>
                    <a:pt x="4685764" y="2572201"/>
                    <a:pt x="4683553" y="2573117"/>
                    <a:pt x="4681247" y="2573117"/>
                  </a:cubicBezTo>
                  <a:lnTo>
                    <a:pt x="8695" y="2573117"/>
                  </a:lnTo>
                  <a:cubicBezTo>
                    <a:pt x="3893" y="2573117"/>
                    <a:pt x="0" y="2569224"/>
                    <a:pt x="0" y="2564422"/>
                  </a:cubicBezTo>
                  <a:lnTo>
                    <a:pt x="0" y="8695"/>
                  </a:lnTo>
                  <a:cubicBezTo>
                    <a:pt x="0" y="3893"/>
                    <a:pt x="3893" y="0"/>
                    <a:pt x="8695" y="0"/>
                  </a:cubicBezTo>
                  <a:close/>
                </a:path>
              </a:pathLst>
            </a:custGeom>
            <a:solidFill>
              <a:srgbClr val="33279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738026" y="2056882"/>
            <a:ext cx="624323" cy="2690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339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99" b="0" i="0" u="none" strike="noStrike" kern="1200" cap="none" spc="0" normalizeH="0" baseline="0" noProof="0" dirty="0">
              <a:ln>
                <a:noFill/>
              </a:ln>
              <a:solidFill>
                <a:srgbClr val="6E6277"/>
              </a:solidFill>
              <a:effectLst/>
              <a:uLnTx/>
              <a:uFillTx/>
              <a:latin typeface="站酷小薇LOGO体简"/>
              <a:ea typeface="+mn-ea"/>
              <a:cs typeface="+mn-cs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53FA6BD5-1B04-2721-74DB-C129F5844771}"/>
              </a:ext>
            </a:extLst>
          </p:cNvPr>
          <p:cNvSpPr txBox="1"/>
          <p:nvPr/>
        </p:nvSpPr>
        <p:spPr>
          <a:xfrm>
            <a:off x="991779" y="5401540"/>
            <a:ext cx="3484530" cy="439003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6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D4FC762-E80F-BCDF-6638-2AD173BF4A96}"/>
              </a:ext>
            </a:extLst>
          </p:cNvPr>
          <p:cNvSpPr txBox="1"/>
          <p:nvPr/>
        </p:nvSpPr>
        <p:spPr>
          <a:xfrm>
            <a:off x="2209982" y="438769"/>
            <a:ext cx="1310605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Publicity Strategy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2739A0-5514-ECE1-2316-9B9F8DE3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079" y="2476540"/>
            <a:ext cx="14887842" cy="64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7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271629" y="2819246"/>
            <a:ext cx="7445416" cy="46935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zh-CN" sz="12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Chapter 1</a:t>
            </a:r>
          </a:p>
          <a:p>
            <a:pPr algn="ctr">
              <a:lnSpc>
                <a:spcPts val="12000"/>
              </a:lnSpc>
            </a:pPr>
            <a:r>
              <a:rPr lang="en-US" altLang="zh-CN" sz="12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Project overview</a:t>
            </a:r>
          </a:p>
        </p:txBody>
      </p:sp>
      <p:sp>
        <p:nvSpPr>
          <p:cNvPr id="3076" name="TextBox 4"/>
          <p:cNvSpPr txBox="1"/>
          <p:nvPr/>
        </p:nvSpPr>
        <p:spPr>
          <a:xfrm>
            <a:off x="11276013" y="1905000"/>
            <a:ext cx="4027487" cy="1076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Product </a:t>
            </a:r>
            <a:b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</a:b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Description</a:t>
            </a:r>
          </a:p>
        </p:txBody>
      </p:sp>
      <p:sp>
        <p:nvSpPr>
          <p:cNvPr id="3077" name="TextBox 5"/>
          <p:cNvSpPr txBox="1"/>
          <p:nvPr/>
        </p:nvSpPr>
        <p:spPr>
          <a:xfrm>
            <a:off x="12954000" y="4627563"/>
            <a:ext cx="4029075" cy="1076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Introduction to the main functions</a:t>
            </a:r>
          </a:p>
        </p:txBody>
      </p:sp>
      <p:sp>
        <p:nvSpPr>
          <p:cNvPr id="3078" name="TextBox 6"/>
          <p:cNvSpPr txBox="1"/>
          <p:nvPr/>
        </p:nvSpPr>
        <p:spPr>
          <a:xfrm>
            <a:off x="11658600" y="7581900"/>
            <a:ext cx="4027488" cy="5384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Innovations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271125" y="2312988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1" name="Group 9"/>
          <p:cNvGrpSpPr>
            <a:grpSpLocks noChangeAspect="1"/>
          </p:cNvGrpSpPr>
          <p:nvPr/>
        </p:nvGrpSpPr>
        <p:grpSpPr>
          <a:xfrm>
            <a:off x="12109450" y="4937125"/>
            <a:ext cx="412750" cy="412750"/>
            <a:chOff x="6705600" y="1371600"/>
            <a:chExt cx="10972800" cy="10972800"/>
          </a:xfrm>
        </p:grpSpPr>
        <p:sp>
          <p:nvSpPr>
            <p:cNvPr id="3082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10968038" y="7704138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636" y="3102741"/>
            <a:ext cx="940302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1200" cap="none" spc="0" normalizeH="0" baseline="0" noProof="0" dirty="0">
                <a:ln>
                  <a:noFill/>
                </a:ln>
                <a:solidFill>
                  <a:srgbClr val="1B1457"/>
                </a:solidFill>
                <a:effectLst/>
                <a:uLnTx/>
                <a:uFillTx/>
                <a:latin typeface="MV Boli" panose="02000500030200090000" pitchFamily="2" charset="0"/>
                <a:cs typeface="MV Boli" panose="02000500030200090000" pitchFamily="2" charset="0"/>
              </a:rPr>
              <a:t>Chapter 4 Development Planning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37101" y="5411065"/>
            <a:ext cx="6400872" cy="1057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1B1457"/>
                </a:solidFill>
                <a:effectLst/>
                <a:uLnTx/>
                <a:uFillTx/>
                <a:latin typeface="Prompt Light" panose="00000400000000000000"/>
                <a:ea typeface="+mn-ea"/>
                <a:cs typeface="+mn-cs"/>
              </a:rPr>
              <a:t>Development Planning</a:t>
            </a:r>
          </a:p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1B1457"/>
              </a:solidFill>
              <a:effectLst/>
              <a:uLnTx/>
              <a:uFillTx/>
              <a:latin typeface="Prompt Light" panose="00000400000000000000"/>
              <a:ea typeface="+mn-ea"/>
              <a:cs typeface="+mn-cs"/>
            </a:endParaRP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70735" y="2312791"/>
            <a:ext cx="321985" cy="321985"/>
            <a:chOff x="6705600" y="1371600"/>
            <a:chExt cx="10972800" cy="10972800"/>
          </a:xfrm>
        </p:grpSpPr>
        <p:sp>
          <p:nvSpPr>
            <p:cNvPr id="7" name="Freeform 7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542113" y="5417886"/>
            <a:ext cx="276225" cy="276225"/>
            <a:chOff x="6705600" y="1371600"/>
            <a:chExt cx="10972800" cy="10972800"/>
          </a:xfrm>
        </p:grpSpPr>
        <p:sp>
          <p:nvSpPr>
            <p:cNvPr id="11" name="Freeform 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38576" y="3400320"/>
            <a:ext cx="14913785" cy="58987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15000"/>
          </a:blip>
          <a:srcRect/>
          <a:stretch>
            <a:fillRect/>
          </a:stretch>
        </p:blipFill>
        <p:spPr>
          <a:xfrm rot="5400000">
            <a:off x="-1717104" y="3845615"/>
            <a:ext cx="6520323" cy="671057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9824" y="1651333"/>
            <a:ext cx="14617871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711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dirty="0">
                <a:latin typeface="MV Boli" panose="02000500030200090000" pitchFamily="2" charset="0"/>
                <a:cs typeface="MV Boli" panose="02000500030200090000" pitchFamily="2" charset="0"/>
              </a:rPr>
              <a:t>Specific development plan</a:t>
            </a:r>
          </a:p>
          <a:p>
            <a:pPr marL="0" marR="0" lvl="0" indent="0" algn="ctr" defTabSz="914400" rtl="0" eaLnBrk="1" fontAlgn="auto" latinLnBrk="0" hangingPunct="1">
              <a:lnSpc>
                <a:spcPts val="73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80" b="0" i="0" u="none" strike="noStrike" kern="1200" cap="none" spc="0" normalizeH="0" baseline="0" noProof="0" dirty="0">
              <a:ln>
                <a:noFill/>
              </a:ln>
              <a:solidFill>
                <a:srgbClr val="332792"/>
              </a:solidFill>
              <a:effectLst/>
              <a:uLnTx/>
              <a:uFillTx/>
              <a:latin typeface="WenQuanYi" panose="020B0606030804020204" charset="-122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226029" y="3102742"/>
            <a:ext cx="7779638" cy="46935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Chapter 5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+mn-ea"/>
                <a:cs typeface="MV Boli" panose="02000500030200090000" pitchFamily="2" charset="0"/>
              </a:rPr>
              <a:t>Financial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analysis</a:t>
            </a:r>
            <a:endParaRPr kumimoji="0" lang="en-US" altLang="zh-CN" sz="1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ea typeface="+mn-ea"/>
              <a:cs typeface="MV Boli" panose="02000500030200090000" pitchFamily="2" charset="0"/>
            </a:endParaRPr>
          </a:p>
        </p:txBody>
      </p:sp>
      <p:sp>
        <p:nvSpPr>
          <p:cNvPr id="3076" name="TextBox 4"/>
          <p:cNvSpPr txBox="1"/>
          <p:nvPr/>
        </p:nvSpPr>
        <p:spPr>
          <a:xfrm>
            <a:off x="11125200" y="2247900"/>
            <a:ext cx="5937250" cy="5384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FFFFFF"/>
                </a:solidFill>
                <a:latin typeface="Prompt Light" panose="00000400000000000000"/>
              </a:rPr>
              <a:t>Product Investment Forecast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271125" y="2312988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9005888" y="7828598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TextBox 4"/>
          <p:cNvSpPr txBox="1"/>
          <p:nvPr>
            <p:custDataLst>
              <p:tags r:id="rId1"/>
            </p:custDataLst>
          </p:nvPr>
        </p:nvSpPr>
        <p:spPr>
          <a:xfrm>
            <a:off x="9753600" y="7658100"/>
            <a:ext cx="8168005" cy="5384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FFFFFF"/>
                </a:solidFill>
                <a:latin typeface="Prompt Light" panose="00000400000000000000"/>
              </a:rPr>
              <a:t>Revenue and User Volume Projections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 rot="2105796">
            <a:off x="-7794625" y="-2219325"/>
            <a:ext cx="12982575" cy="1246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id="8196" name="Group 4"/>
          <p:cNvGrpSpPr/>
          <p:nvPr/>
        </p:nvGrpSpPr>
        <p:grpSpPr>
          <a:xfrm rot="1582043">
            <a:off x="-2493962" y="6910388"/>
            <a:ext cx="7348537" cy="7348537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8198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8199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00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8201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8202" name="Group 10"/>
          <p:cNvGrpSpPr/>
          <p:nvPr/>
        </p:nvGrpSpPr>
        <p:grpSpPr>
          <a:xfrm>
            <a:off x="5715000" y="419100"/>
            <a:ext cx="14455775" cy="3987165"/>
            <a:chOff x="0" y="219075"/>
            <a:chExt cx="10818386" cy="5317104"/>
          </a:xfrm>
        </p:grpSpPr>
        <p:sp>
          <p:nvSpPr>
            <p:cNvPr id="8203" name="TextBox 11"/>
            <p:cNvSpPr txBox="1"/>
            <p:nvPr/>
          </p:nvSpPr>
          <p:spPr>
            <a:xfrm>
              <a:off x="0" y="219075"/>
              <a:ext cx="10818386" cy="40500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>
                <a:lnSpc>
                  <a:spcPts val="12000"/>
                </a:lnSpc>
              </a:pPr>
              <a:r>
                <a:rPr lang="en-US" altLang="zh-CN" sz="8800" dirty="0">
                  <a:solidFill>
                    <a:srgbClr val="FFFFFF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investment Forecast</a:t>
              </a:r>
            </a:p>
          </p:txBody>
        </p:sp>
        <p:sp>
          <p:nvSpPr>
            <p:cNvPr id="8204" name="TextBox 12"/>
            <p:cNvSpPr txBox="1"/>
            <p:nvPr/>
          </p:nvSpPr>
          <p:spPr>
            <a:xfrm>
              <a:off x="0" y="4818134"/>
              <a:ext cx="9948459" cy="71804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altLang="zh-CN" sz="3000">
                <a:solidFill>
                  <a:srgbClr val="FFFFFF"/>
                </a:solidFill>
                <a:latin typeface="Prompt Light" panose="0000040000000000000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91200" y="2324100"/>
            <a:ext cx="11161395" cy="71393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086100" y="3086100"/>
            <a:ext cx="8229600" cy="8229600"/>
          </a:xfrm>
          <a:prstGeom prst="rect">
            <a:avLst/>
          </a:prstGeom>
        </p:spPr>
      </p:pic>
      <p:pic>
        <p:nvPicPr>
          <p:cNvPr id="9218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17675" y="3844925"/>
            <a:ext cx="6521450" cy="67119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9219" name="Group 4"/>
          <p:cNvGrpSpPr/>
          <p:nvPr/>
        </p:nvGrpSpPr>
        <p:grpSpPr>
          <a:xfrm>
            <a:off x="152718" y="495125"/>
            <a:ext cx="11932285" cy="5522861"/>
            <a:chOff x="812906" y="219075"/>
            <a:chExt cx="15911803" cy="7364546"/>
          </a:xfrm>
        </p:grpSpPr>
        <p:sp>
          <p:nvSpPr>
            <p:cNvPr id="9220" name="TextBox 5"/>
            <p:cNvSpPr txBox="1"/>
            <p:nvPr/>
          </p:nvSpPr>
          <p:spPr>
            <a:xfrm>
              <a:off x="812906" y="219075"/>
              <a:ext cx="15911803" cy="181606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altLang="zh-CN" sz="5400" dirty="0">
                  <a:solidFill>
                    <a:srgbClr val="332792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Revenue projection</a:t>
              </a:r>
            </a:p>
          </p:txBody>
        </p:sp>
        <p:sp>
          <p:nvSpPr>
            <p:cNvPr id="9221" name="TextBox 6"/>
            <p:cNvSpPr txBox="1"/>
            <p:nvPr/>
          </p:nvSpPr>
          <p:spPr>
            <a:xfrm>
              <a:off x="4572588" y="2556462"/>
              <a:ext cx="12014954" cy="502715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altLang="zh-CN" sz="3000">
                  <a:solidFill>
                    <a:srgbClr val="1B1457"/>
                  </a:solidFill>
                  <a:latin typeface="Prompt Light" panose="00000400000000000000"/>
                </a:rPr>
                <a:t>-- Mainly from third party advertisement placement revenue</a:t>
              </a:r>
            </a:p>
            <a:p>
              <a:pPr algn="l">
                <a:lnSpc>
                  <a:spcPts val="4200"/>
                </a:lnSpc>
              </a:pPr>
              <a:r>
                <a:rPr lang="en-US" altLang="zh-CN" sz="3000">
                  <a:solidFill>
                    <a:srgbClr val="1B1457"/>
                  </a:solidFill>
                  <a:latin typeface="Prompt Light" panose="00000400000000000000"/>
                </a:rPr>
                <a:t>-- Start advertising in the fourth quarter of the first year</a:t>
              </a:r>
            </a:p>
            <a:p>
              <a:pPr algn="l">
                <a:lnSpc>
                  <a:spcPts val="4200"/>
                </a:lnSpc>
              </a:pPr>
              <a:r>
                <a:rPr lang="en-US" altLang="zh-CN" sz="3000">
                  <a:solidFill>
                    <a:srgbClr val="1B1457"/>
                  </a:solidFill>
                  <a:latin typeface="Prompt Light" panose="00000400000000000000"/>
                </a:rPr>
                <a:t>-- Full-screen ads and horizontal ads</a:t>
              </a:r>
            </a:p>
            <a:p>
              <a:pPr algn="l">
                <a:lnSpc>
                  <a:spcPts val="4200"/>
                </a:lnSpc>
              </a:pPr>
              <a:r>
                <a:rPr lang="en-US" altLang="zh-CN" sz="3000">
                  <a:solidFill>
                    <a:srgbClr val="1B1457"/>
                  </a:solidFill>
                  <a:latin typeface="Prompt Light" panose="00000400000000000000"/>
                </a:rPr>
                <a:t>-- The costs will be negotiated with third parties</a:t>
              </a:r>
            </a:p>
          </p:txBody>
        </p:sp>
      </p:grpSp>
      <p:grpSp>
        <p:nvGrpSpPr>
          <p:cNvPr id="9222" name="Group 7"/>
          <p:cNvGrpSpPr/>
          <p:nvPr/>
        </p:nvGrpSpPr>
        <p:grpSpPr>
          <a:xfrm rot="9051061">
            <a:off x="14851063" y="-2998787"/>
            <a:ext cx="8054975" cy="8054975"/>
            <a:chOff x="0" y="0"/>
            <a:chExt cx="10739750" cy="1073975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id="9224" name="Group 9"/>
            <p:cNvGrpSpPr>
              <a:grpSpLocks noChangeAspect="1"/>
            </p:cNvGrpSpPr>
            <p:nvPr/>
          </p:nvGrpSpPr>
          <p:grpSpPr>
            <a:xfrm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id="9225" name="Freeform 10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" name="TextBox 5"/>
          <p:cNvSpPr txBox="1"/>
          <p:nvPr>
            <p:custDataLst>
              <p:tags r:id="rId1"/>
            </p:custDataLst>
          </p:nvPr>
        </p:nvSpPr>
        <p:spPr>
          <a:xfrm>
            <a:off x="5410298" y="5713146"/>
            <a:ext cx="11932285" cy="136191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zh-CN" sz="5400" dirty="0">
                <a:solidFill>
                  <a:srgbClr val="332792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User volume projection</a:t>
            </a:r>
          </a:p>
        </p:txBody>
      </p:sp>
      <p:sp>
        <p:nvSpPr>
          <p:cNvPr id="6" name="TextBox 6"/>
          <p:cNvSpPr txBox="1"/>
          <p:nvPr>
            <p:custDataLst>
              <p:tags r:id="rId2"/>
            </p:custDataLst>
          </p:nvPr>
        </p:nvSpPr>
        <p:spPr>
          <a:xfrm>
            <a:off x="7544108" y="7505791"/>
            <a:ext cx="9219691" cy="21539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zh-CN" sz="3000" dirty="0">
                <a:solidFill>
                  <a:srgbClr val="1B1457"/>
                </a:solidFill>
                <a:latin typeface="Prompt Light" panose="00000400000000000000"/>
              </a:rPr>
              <a:t>-- Increase year on year from the time the software is officially launched</a:t>
            </a:r>
          </a:p>
          <a:p>
            <a:pPr algn="l">
              <a:lnSpc>
                <a:spcPts val="4200"/>
              </a:lnSpc>
            </a:pPr>
            <a:r>
              <a:rPr lang="en-US" altLang="zh-CN" sz="3000" dirty="0">
                <a:solidFill>
                  <a:srgbClr val="1B1457"/>
                </a:solidFill>
                <a:latin typeface="Prompt Light" panose="00000400000000000000"/>
              </a:rPr>
              <a:t>-- Expected to have a total of 60,000 registered users after three years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226029" y="3102742"/>
            <a:ext cx="7779638" cy="46935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Chapter 6</a:t>
            </a:r>
          </a:p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Team Structure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271125" y="2312988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9005888" y="7828598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11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 rot="2105796">
            <a:off x="-7794625" y="-2219325"/>
            <a:ext cx="12982575" cy="1246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id="8196" name="Group 4"/>
          <p:cNvGrpSpPr/>
          <p:nvPr/>
        </p:nvGrpSpPr>
        <p:grpSpPr>
          <a:xfrm rot="1582043">
            <a:off x="-2493962" y="6910388"/>
            <a:ext cx="7348537" cy="7348537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8198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8199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200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8201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8202" name="Group 10"/>
          <p:cNvGrpSpPr/>
          <p:nvPr/>
        </p:nvGrpSpPr>
        <p:grpSpPr>
          <a:xfrm>
            <a:off x="5715000" y="856265"/>
            <a:ext cx="15598835" cy="3550000"/>
            <a:chOff x="0" y="802059"/>
            <a:chExt cx="11673827" cy="4734120"/>
          </a:xfrm>
        </p:grpSpPr>
        <p:sp>
          <p:nvSpPr>
            <p:cNvPr id="8203" name="TextBox 11"/>
            <p:cNvSpPr txBox="1"/>
            <p:nvPr/>
          </p:nvSpPr>
          <p:spPr>
            <a:xfrm>
              <a:off x="855441" y="802059"/>
              <a:ext cx="10818386" cy="4050009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12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V Boli" panose="02000500030200090000" pitchFamily="2" charset="0"/>
                  <a:ea typeface="宋体" panose="02010600030101010101" pitchFamily="2" charset="-122"/>
                  <a:cs typeface="MV Boli" panose="02000500030200090000" pitchFamily="2" charset="0"/>
                </a:rPr>
                <a:t>Team Structure</a:t>
              </a:r>
            </a:p>
          </p:txBody>
        </p:sp>
        <p:sp>
          <p:nvSpPr>
            <p:cNvPr id="8204" name="TextBox 12"/>
            <p:cNvSpPr txBox="1"/>
            <p:nvPr/>
          </p:nvSpPr>
          <p:spPr>
            <a:xfrm>
              <a:off x="0" y="4818134"/>
              <a:ext cx="9948459" cy="71804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ts val="4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BA01CBEC-6474-F4CD-7FA1-FA22A054D6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83" y="4388783"/>
            <a:ext cx="11806524" cy="37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27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714334">
            <a:off x="-10977562" y="1527175"/>
            <a:ext cx="19027775" cy="102885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577974">
            <a:off x="-6916737" y="2881313"/>
            <a:ext cx="13835062" cy="68707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4"/>
          <p:cNvGrpSpPr/>
          <p:nvPr/>
        </p:nvGrpSpPr>
        <p:grpSpPr>
          <a:xfrm rot="-2517405">
            <a:off x="16068989" y="7572808"/>
            <a:ext cx="7350125" cy="735012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2054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2055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2056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2057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id="2059" name="Group 11"/>
          <p:cNvGrpSpPr/>
          <p:nvPr/>
        </p:nvGrpSpPr>
        <p:grpSpPr>
          <a:xfrm>
            <a:off x="-2195512" y="-768350"/>
            <a:ext cx="4259262" cy="4259263"/>
            <a:chOff x="0" y="0"/>
            <a:chExt cx="5679845" cy="567984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id="2061" name="Group 13"/>
            <p:cNvGrpSpPr>
              <a:grpSpLocks noChangeAspect="1"/>
            </p:cNvGrpSpPr>
            <p:nvPr/>
          </p:nvGrpSpPr>
          <p:grpSpPr>
            <a:xfrm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id="2062" name="Freeform 14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6" name="TextBox 16">
            <a:extLst>
              <a:ext uri="{FF2B5EF4-FFF2-40B4-BE49-F238E27FC236}">
                <a16:creationId xmlns:a16="http://schemas.microsoft.com/office/drawing/2014/main" id="{F431120A-237D-185D-1C42-50C8F4EA2DAC}"/>
              </a:ext>
            </a:extLst>
          </p:cNvPr>
          <p:cNvSpPr txBox="1"/>
          <p:nvPr/>
        </p:nvSpPr>
        <p:spPr>
          <a:xfrm>
            <a:off x="9905773" y="7697586"/>
            <a:ext cx="7315008" cy="19697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Group member: SIPENG WU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KEXIN LEI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XINYI ZHOU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                HUIQING HUANG</a:t>
            </a:r>
          </a:p>
        </p:txBody>
      </p:sp>
      <p:sp>
        <p:nvSpPr>
          <p:cNvPr id="3" name="TextBox 16">
            <a:extLst>
              <a:ext uri="{FF2B5EF4-FFF2-40B4-BE49-F238E27FC236}">
                <a16:creationId xmlns:a16="http://schemas.microsoft.com/office/drawing/2014/main" id="{B2DC055A-DB11-481D-0801-85612F9C3795}"/>
              </a:ext>
            </a:extLst>
          </p:cNvPr>
          <p:cNvSpPr txBox="1"/>
          <p:nvPr/>
        </p:nvSpPr>
        <p:spPr>
          <a:xfrm>
            <a:off x="4244425" y="3015664"/>
            <a:ext cx="13176014" cy="4039404"/>
          </a:xfrm>
          <a:prstGeom prst="roundRect">
            <a:avLst/>
          </a:prstGeom>
          <a:noFill/>
          <a:ln w="1270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Thanks for</a:t>
            </a:r>
          </a:p>
          <a:p>
            <a:pPr marL="0" marR="0" lvl="0" indent="0" algn="ctr" defTabSz="914400" rtl="0" eaLnBrk="1" fontAlgn="base" latinLnBrk="0" hangingPunct="1">
              <a:lnSpc>
                <a:spcPts val="13825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400" dirty="0">
                <a:solidFill>
                  <a:srgbClr val="FFFFFF"/>
                </a:solidFill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listening!</a:t>
            </a:r>
            <a:endParaRPr kumimoji="0" lang="en-US" altLang="zh-CN" sz="1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V Boli" panose="02000500030200090000" pitchFamily="2" charset="0"/>
              <a:ea typeface="宋体" panose="02010600030101010101" pitchFamily="2" charset="-122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9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409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5796">
            <a:off x="12814300" y="917575"/>
            <a:ext cx="10947400" cy="1051242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9" name="Group 4"/>
          <p:cNvGrpSpPr/>
          <p:nvPr/>
        </p:nvGrpSpPr>
        <p:grpSpPr>
          <a:xfrm rot="-6307712">
            <a:off x="14947900" y="1260475"/>
            <a:ext cx="7348538" cy="7348538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4101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4102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103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4104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0" t="0" r="0" b="0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4105" name="Group 10"/>
          <p:cNvGrpSpPr/>
          <p:nvPr/>
        </p:nvGrpSpPr>
        <p:grpSpPr>
          <a:xfrm>
            <a:off x="1905318" y="1181546"/>
            <a:ext cx="10812780" cy="8501380"/>
            <a:chOff x="0" y="219075"/>
            <a:chExt cx="14416605" cy="11337283"/>
          </a:xfrm>
        </p:grpSpPr>
        <p:sp>
          <p:nvSpPr>
            <p:cNvPr id="4106" name="TextBox 11"/>
            <p:cNvSpPr txBox="1"/>
            <p:nvPr/>
          </p:nvSpPr>
          <p:spPr>
            <a:xfrm>
              <a:off x="0" y="219075"/>
              <a:ext cx="14416605" cy="205222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altLang="zh-CN" sz="8800" dirty="0">
                  <a:solidFill>
                    <a:srgbClr val="332792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Product Description</a:t>
              </a:r>
            </a:p>
          </p:txBody>
        </p:sp>
        <p:sp>
          <p:nvSpPr>
            <p:cNvPr id="4107" name="TextBox 12"/>
            <p:cNvSpPr txBox="1"/>
            <p:nvPr/>
          </p:nvSpPr>
          <p:spPr>
            <a:xfrm>
              <a:off x="0" y="2218427"/>
              <a:ext cx="14061863" cy="93379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altLang="zh-CN" sz="3000" b="1">
                <a:solidFill>
                  <a:srgbClr val="332792"/>
                </a:solidFill>
                <a:latin typeface="Prompt Light" panose="00000400000000000000"/>
              </a:endParaRPr>
            </a:p>
            <a:p>
              <a:pPr>
                <a:lnSpc>
                  <a:spcPts val="4200"/>
                </a:lnSpc>
              </a:pPr>
              <a:r>
                <a:rPr lang="en-US" altLang="zh-CN" sz="3000" b="1">
                  <a:solidFill>
                    <a:srgbClr val="332792"/>
                  </a:solidFill>
                  <a:latin typeface="Prompt Light" panose="00000400000000000000"/>
                </a:rPr>
                <a:t>SleepOnTime</a:t>
              </a:r>
              <a:r>
                <a:rPr lang="en-US" altLang="zh-CN" sz="3000">
                  <a:solidFill>
                    <a:srgbClr val="332792"/>
                  </a:solidFill>
                  <a:latin typeface="Prompt Light" panose="00000400000000000000"/>
                </a:rPr>
                <a:t> is a software that provides sleep time monitoring for working people, students and other groups who need to sleep regularly. </a:t>
              </a:r>
            </a:p>
            <a:p>
              <a:pPr>
                <a:lnSpc>
                  <a:spcPts val="4200"/>
                </a:lnSpc>
              </a:pPr>
              <a:endParaRPr lang="en-US" altLang="zh-CN" sz="3000">
                <a:solidFill>
                  <a:srgbClr val="332792"/>
                </a:solidFill>
                <a:latin typeface="Prompt Light" panose="00000400000000000000"/>
              </a:endParaRPr>
            </a:p>
            <a:p>
              <a:pPr>
                <a:lnSpc>
                  <a:spcPts val="4200"/>
                </a:lnSpc>
              </a:pPr>
              <a:r>
                <a:rPr lang="en-US" altLang="zh-CN" sz="3000">
                  <a:solidFill>
                    <a:srgbClr val="332792"/>
                  </a:solidFill>
                  <a:latin typeface="Prompt Light" panose="00000400000000000000"/>
                </a:rPr>
                <a:t>It can restrict the use of specific software during sleeping hours, helping users to control the time they use their mobile phones at night to improve their sleep quality and develop a regular sleep routine. </a:t>
              </a:r>
            </a:p>
            <a:p>
              <a:pPr>
                <a:lnSpc>
                  <a:spcPts val="4200"/>
                </a:lnSpc>
              </a:pPr>
              <a:endParaRPr lang="en-US" altLang="zh-CN" sz="3000">
                <a:solidFill>
                  <a:srgbClr val="332792"/>
                </a:solidFill>
                <a:latin typeface="Prompt Light" panose="00000400000000000000"/>
              </a:endParaRPr>
            </a:p>
            <a:p>
              <a:pPr>
                <a:lnSpc>
                  <a:spcPts val="4200"/>
                </a:lnSpc>
              </a:pPr>
              <a:r>
                <a:rPr lang="en-US" altLang="zh-CN" sz="3000">
                  <a:solidFill>
                    <a:srgbClr val="332792"/>
                  </a:solidFill>
                  <a:latin typeface="Prompt Light" panose="00000400000000000000"/>
                </a:rPr>
                <a:t>The product will be developed using </a:t>
              </a:r>
              <a:r>
                <a:rPr lang="en-US" altLang="zh-CN" sz="3000" b="1">
                  <a:solidFill>
                    <a:srgbClr val="332792"/>
                  </a:solidFill>
                  <a:latin typeface="Prompt Light" panose="00000400000000000000"/>
                </a:rPr>
                <a:t>Kotlin</a:t>
              </a:r>
              <a:r>
                <a:rPr lang="en-US" altLang="zh-CN" sz="3000">
                  <a:solidFill>
                    <a:srgbClr val="332792"/>
                  </a:solidFill>
                  <a:latin typeface="Prompt Light" panose="00000400000000000000"/>
                </a:rPr>
                <a:t> as the development syntax and </a:t>
              </a:r>
              <a:r>
                <a:rPr lang="en-US" altLang="zh-CN" sz="3000" b="1">
                  <a:solidFill>
                    <a:srgbClr val="332792"/>
                  </a:solidFill>
                  <a:latin typeface="Prompt Light" panose="00000400000000000000"/>
                </a:rPr>
                <a:t>Android Studio </a:t>
              </a:r>
              <a:r>
                <a:rPr lang="en-US" altLang="zh-CN" sz="3000">
                  <a:solidFill>
                    <a:srgbClr val="332792"/>
                  </a:solidFill>
                  <a:latin typeface="Prompt Light" panose="00000400000000000000"/>
                </a:rPr>
                <a:t>as the development tool.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7170" name="TextBox 3"/>
          <p:cNvSpPr txBox="1"/>
          <p:nvPr/>
        </p:nvSpPr>
        <p:spPr>
          <a:xfrm>
            <a:off x="1843088" y="3702050"/>
            <a:ext cx="6646862" cy="30778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zh-CN" sz="12000">
                <a:solidFill>
                  <a:srgbClr val="1B1457"/>
                </a:solidFill>
                <a:latin typeface="Bebas Neue Cyrillic" panose="02000506000000020004"/>
              </a:rPr>
              <a:t>Main Functions</a:t>
            </a:r>
          </a:p>
        </p:txBody>
      </p:sp>
      <p:sp>
        <p:nvSpPr>
          <p:cNvPr id="7171" name="TextBox 4"/>
          <p:cNvSpPr txBox="1"/>
          <p:nvPr/>
        </p:nvSpPr>
        <p:spPr>
          <a:xfrm>
            <a:off x="11276330" y="1905000"/>
            <a:ext cx="5860415" cy="16154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1B1457"/>
                </a:solidFill>
                <a:latin typeface="Prompt Light" panose="00000400000000000000"/>
              </a:rPr>
              <a:t>Restrict the use of other software for a specific period of time</a:t>
            </a:r>
          </a:p>
        </p:txBody>
      </p:sp>
      <p:sp>
        <p:nvSpPr>
          <p:cNvPr id="7172" name="TextBox 5"/>
          <p:cNvSpPr txBox="1"/>
          <p:nvPr/>
        </p:nvSpPr>
        <p:spPr>
          <a:xfrm>
            <a:off x="13029883" y="4838383"/>
            <a:ext cx="4027487" cy="5384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1B1457"/>
                </a:solidFill>
                <a:latin typeface="Prompt Light" panose="00000400000000000000"/>
              </a:rPr>
              <a:t> Play sleep aid audio</a:t>
            </a:r>
          </a:p>
        </p:txBody>
      </p:sp>
      <p:sp>
        <p:nvSpPr>
          <p:cNvPr id="7173" name="TextBox 6"/>
          <p:cNvSpPr txBox="1"/>
          <p:nvPr/>
        </p:nvSpPr>
        <p:spPr>
          <a:xfrm>
            <a:off x="12109450" y="7583488"/>
            <a:ext cx="4027488" cy="107696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000">
                <a:solidFill>
                  <a:srgbClr val="1B1457"/>
                </a:solidFill>
                <a:latin typeface="Prompt Light" panose="00000400000000000000"/>
              </a:rPr>
              <a:t> Lockout time and duration statistics</a:t>
            </a:r>
          </a:p>
        </p:txBody>
      </p:sp>
      <p:grpSp>
        <p:nvGrpSpPr>
          <p:cNvPr id="7174" name="Group 7"/>
          <p:cNvGrpSpPr>
            <a:grpSpLocks noChangeAspect="1"/>
          </p:cNvGrpSpPr>
          <p:nvPr/>
        </p:nvGrpSpPr>
        <p:grpSpPr>
          <a:xfrm>
            <a:off x="10271125" y="2312988"/>
            <a:ext cx="322263" cy="322262"/>
            <a:chOff x="6705600" y="1371600"/>
            <a:chExt cx="10972800" cy="10972800"/>
          </a:xfrm>
        </p:grpSpPr>
        <p:sp>
          <p:nvSpPr>
            <p:cNvPr id="7175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6" name="Group 9"/>
          <p:cNvGrpSpPr>
            <a:grpSpLocks noChangeAspect="1"/>
          </p:cNvGrpSpPr>
          <p:nvPr/>
        </p:nvGrpSpPr>
        <p:grpSpPr>
          <a:xfrm>
            <a:off x="12109450" y="4937125"/>
            <a:ext cx="412750" cy="412750"/>
            <a:chOff x="6705600" y="1371600"/>
            <a:chExt cx="10972800" cy="10972800"/>
          </a:xfrm>
        </p:grpSpPr>
        <p:sp>
          <p:nvSpPr>
            <p:cNvPr id="7177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178" name="Group 11"/>
          <p:cNvGrpSpPr>
            <a:grpSpLocks noChangeAspect="1"/>
          </p:cNvGrpSpPr>
          <p:nvPr/>
        </p:nvGrpSpPr>
        <p:grpSpPr>
          <a:xfrm>
            <a:off x="10968038" y="7704138"/>
            <a:ext cx="276225" cy="276225"/>
            <a:chOff x="6705600" y="1371600"/>
            <a:chExt cx="10972800" cy="10972800"/>
          </a:xfrm>
        </p:grpSpPr>
        <p:sp>
          <p:nvSpPr>
            <p:cNvPr id="7179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6494089" y="-2001647"/>
            <a:ext cx="14356781" cy="14356781"/>
          </a:xfrm>
          <a:prstGeom prst="rect">
            <a:avLst/>
          </a:prstGeom>
        </p:spPr>
      </p:pic>
      <p:sp>
        <p:nvSpPr>
          <p:cNvPr id="6147" name="TextBox 3"/>
          <p:cNvSpPr txBox="1"/>
          <p:nvPr/>
        </p:nvSpPr>
        <p:spPr>
          <a:xfrm>
            <a:off x="10362883" y="4228783"/>
            <a:ext cx="6646862" cy="15386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zh-CN" sz="12000">
                <a:solidFill>
                  <a:srgbClr val="FFFFFF"/>
                </a:solidFill>
                <a:latin typeface="Bebas Neue Cyrillic" panose="02000506000000020004"/>
              </a:rPr>
              <a:t> innovations</a:t>
            </a:r>
          </a:p>
        </p:txBody>
      </p:sp>
      <p:sp>
        <p:nvSpPr>
          <p:cNvPr id="6148" name="TextBox 4"/>
          <p:cNvSpPr txBox="1"/>
          <p:nvPr/>
        </p:nvSpPr>
        <p:spPr>
          <a:xfrm>
            <a:off x="1905635" y="2553335"/>
            <a:ext cx="5172710" cy="5384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altLang="zh-CN" sz="3000" b="1">
                <a:solidFill>
                  <a:srgbClr val="EDD3CF"/>
                </a:solidFill>
                <a:latin typeface="Prompt Light" panose="00000400000000000000"/>
              </a:rPr>
              <a:t>Minimalist interface design</a:t>
            </a:r>
          </a:p>
        </p:txBody>
      </p:sp>
      <p:sp>
        <p:nvSpPr>
          <p:cNvPr id="6149" name="TextBox 5"/>
          <p:cNvSpPr txBox="1"/>
          <p:nvPr/>
        </p:nvSpPr>
        <p:spPr>
          <a:xfrm>
            <a:off x="1067435" y="3315335"/>
            <a:ext cx="8338820" cy="43084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--Improves responsiveness to a certain extent</a:t>
            </a:r>
          </a:p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--Enhances the visual aesthetics by using solid colours to clearly reflect the main functions of the software</a:t>
            </a:r>
          </a:p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--Help users to quickly familiarise themselves with the interface and operation of the software. </a:t>
            </a:r>
          </a:p>
        </p:txBody>
      </p:sp>
      <p:grpSp>
        <p:nvGrpSpPr>
          <p:cNvPr id="6152" name="Group 8"/>
          <p:cNvGrpSpPr>
            <a:grpSpLocks noChangeAspect="1"/>
          </p:cNvGrpSpPr>
          <p:nvPr/>
        </p:nvGrpSpPr>
        <p:grpSpPr>
          <a:xfrm>
            <a:off x="1462405" y="2637790"/>
            <a:ext cx="442913" cy="442913"/>
            <a:chOff x="6705600" y="1371600"/>
            <a:chExt cx="10972800" cy="10972800"/>
          </a:xfrm>
        </p:grpSpPr>
        <p:sp>
          <p:nvSpPr>
            <p:cNvPr id="6153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EDD3C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6494089" y="-2001647"/>
            <a:ext cx="14356781" cy="14356781"/>
          </a:xfrm>
          <a:prstGeom prst="rect">
            <a:avLst/>
          </a:prstGeom>
        </p:spPr>
      </p:pic>
      <p:sp>
        <p:nvSpPr>
          <p:cNvPr id="6147" name="TextBox 3"/>
          <p:cNvSpPr txBox="1"/>
          <p:nvPr/>
        </p:nvSpPr>
        <p:spPr>
          <a:xfrm>
            <a:off x="10362883" y="4228783"/>
            <a:ext cx="6646862" cy="15386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zh-CN" sz="12000">
                <a:solidFill>
                  <a:srgbClr val="FFFFFF"/>
                </a:solidFill>
                <a:latin typeface="Bebas Neue Cyrillic" panose="02000506000000020004"/>
              </a:rPr>
              <a:t> innovations</a:t>
            </a:r>
          </a:p>
        </p:txBody>
      </p:sp>
      <p:sp>
        <p:nvSpPr>
          <p:cNvPr id="6148" name="TextBox 4"/>
          <p:cNvSpPr txBox="1"/>
          <p:nvPr/>
        </p:nvSpPr>
        <p:spPr>
          <a:xfrm>
            <a:off x="1753235" y="2629535"/>
            <a:ext cx="7475855" cy="5384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zh-CN" sz="3000" b="1">
                <a:solidFill>
                  <a:srgbClr val="EDD3CF"/>
                </a:solidFill>
                <a:latin typeface="Prompt Light" panose="00000400000000000000"/>
              </a:rPr>
              <a:t>Professional Sleep Aid Audio Library</a:t>
            </a:r>
          </a:p>
        </p:txBody>
      </p:sp>
      <p:sp>
        <p:nvSpPr>
          <p:cNvPr id="6149" name="TextBox 5"/>
          <p:cNvSpPr txBox="1"/>
          <p:nvPr/>
        </p:nvSpPr>
        <p:spPr>
          <a:xfrm>
            <a:off x="1005840" y="3239135"/>
            <a:ext cx="8338820" cy="43084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--Provides a wide range of professional sleep-aid audio to meet the needs of different user groups</a:t>
            </a:r>
          </a:p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--Encourages the uploading of original sleep-aid audio by sleep-aid audio biographers</a:t>
            </a:r>
          </a:p>
          <a:p>
            <a:pPr algn="l">
              <a:lnSpc>
                <a:spcPts val="4200"/>
              </a:lnSpc>
            </a:pPr>
            <a:r>
              <a:rPr lang="en-US" altLang="zh-CN" sz="3000">
                <a:solidFill>
                  <a:srgbClr val="FFFFFF"/>
                </a:solidFill>
                <a:latin typeface="Prompt Light" panose="00000400000000000000"/>
              </a:rPr>
              <a:t>--Ensure the quality of sleep aid audio in the app from a professional perspective. </a:t>
            </a:r>
          </a:p>
        </p:txBody>
      </p:sp>
      <p:grpSp>
        <p:nvGrpSpPr>
          <p:cNvPr id="6152" name="Group 8"/>
          <p:cNvGrpSpPr>
            <a:grpSpLocks noChangeAspect="1"/>
          </p:cNvGrpSpPr>
          <p:nvPr/>
        </p:nvGrpSpPr>
        <p:grpSpPr>
          <a:xfrm>
            <a:off x="1144270" y="2713990"/>
            <a:ext cx="442913" cy="442913"/>
            <a:chOff x="6705600" y="1371600"/>
            <a:chExt cx="10972800" cy="10972800"/>
          </a:xfrm>
        </p:grpSpPr>
        <p:sp>
          <p:nvSpPr>
            <p:cNvPr id="6153" name="Freeform 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rgbClr val="EDD3C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id="3075" name="TextBox 3"/>
          <p:cNvSpPr txBox="1"/>
          <p:nvPr/>
        </p:nvSpPr>
        <p:spPr>
          <a:xfrm>
            <a:off x="1271628" y="2819246"/>
            <a:ext cx="8016875" cy="46935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Chapter2</a:t>
            </a:r>
          </a:p>
          <a:p>
            <a:pPr marL="0" marR="0" lvl="0" indent="0" algn="ctr" defTabSz="914400" rtl="0" eaLnBrk="1" fontAlgn="base" latinLnBrk="0" hangingPunct="1">
              <a:lnSpc>
                <a:spcPts val="1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MARKET ANALYSIS</a:t>
            </a:r>
          </a:p>
        </p:txBody>
      </p:sp>
      <p:sp>
        <p:nvSpPr>
          <p:cNvPr id="3076" name="TextBox 4"/>
          <p:cNvSpPr txBox="1"/>
          <p:nvPr/>
        </p:nvSpPr>
        <p:spPr>
          <a:xfrm>
            <a:off x="11276013" y="1905000"/>
            <a:ext cx="4802005" cy="105798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Analysis of domestic macro environment</a:t>
            </a:r>
          </a:p>
        </p:txBody>
      </p:sp>
      <p:sp>
        <p:nvSpPr>
          <p:cNvPr id="3077" name="TextBox 5"/>
          <p:cNvSpPr txBox="1"/>
          <p:nvPr/>
        </p:nvSpPr>
        <p:spPr>
          <a:xfrm>
            <a:off x="12954000" y="4627563"/>
            <a:ext cx="4029075" cy="51937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Market pain point</a:t>
            </a:r>
          </a:p>
        </p:txBody>
      </p:sp>
      <p:sp>
        <p:nvSpPr>
          <p:cNvPr id="3078" name="TextBox 6"/>
          <p:cNvSpPr txBox="1"/>
          <p:nvPr/>
        </p:nvSpPr>
        <p:spPr>
          <a:xfrm>
            <a:off x="11658600" y="7581900"/>
            <a:ext cx="4027488" cy="105798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Light" panose="00000400000000000000"/>
                <a:ea typeface="宋体" panose="02010600030101010101" pitchFamily="2" charset="-122"/>
                <a:cs typeface="+mn-cs"/>
              </a:rPr>
              <a:t>Applications and  Uses</a:t>
            </a:r>
          </a:p>
        </p:txBody>
      </p:sp>
      <p:grpSp>
        <p:nvGrpSpPr>
          <p:cNvPr id="3079" name="Group 7"/>
          <p:cNvGrpSpPr>
            <a:grpSpLocks noChangeAspect="1"/>
          </p:cNvGrpSpPr>
          <p:nvPr/>
        </p:nvGrpSpPr>
        <p:grpSpPr>
          <a:xfrm>
            <a:off x="10271125" y="2312988"/>
            <a:ext cx="322263" cy="322262"/>
            <a:chOff x="6705600" y="1371600"/>
            <a:chExt cx="10972800" cy="10972800"/>
          </a:xfrm>
        </p:grpSpPr>
        <p:sp>
          <p:nvSpPr>
            <p:cNvPr id="3080" name="Freeform 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1" name="Group 9"/>
          <p:cNvGrpSpPr>
            <a:grpSpLocks noChangeAspect="1"/>
          </p:cNvGrpSpPr>
          <p:nvPr/>
        </p:nvGrpSpPr>
        <p:grpSpPr>
          <a:xfrm>
            <a:off x="12109450" y="4937125"/>
            <a:ext cx="412750" cy="412750"/>
            <a:chOff x="6705600" y="1371600"/>
            <a:chExt cx="10972800" cy="10972800"/>
          </a:xfrm>
        </p:grpSpPr>
        <p:sp>
          <p:nvSpPr>
            <p:cNvPr id="3082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083" name="Group 11"/>
          <p:cNvGrpSpPr>
            <a:grpSpLocks noChangeAspect="1"/>
          </p:cNvGrpSpPr>
          <p:nvPr/>
        </p:nvGrpSpPr>
        <p:grpSpPr>
          <a:xfrm>
            <a:off x="10968038" y="7704138"/>
            <a:ext cx="276225" cy="276225"/>
            <a:chOff x="6705600" y="1371600"/>
            <a:chExt cx="10972800" cy="10972800"/>
          </a:xfrm>
        </p:grpSpPr>
        <p:sp>
          <p:nvSpPr>
            <p:cNvPr id="3084" name="Freeform 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0" t="0" r="0" b="0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  <a:ln w="9525">
              <a:noFill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338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2">
            <a:extLst>
              <a:ext uri="{FF2B5EF4-FFF2-40B4-BE49-F238E27FC236}">
                <a16:creationId xmlns:a16="http://schemas.microsoft.com/office/drawing/2014/main" id="{46889DF3-A3FD-7812-6692-B8E5CF7CB1DC}"/>
              </a:ext>
            </a:extLst>
          </p:cNvPr>
          <p:cNvGrpSpPr/>
          <p:nvPr/>
        </p:nvGrpSpPr>
        <p:grpSpPr>
          <a:xfrm>
            <a:off x="-25210" y="-190500"/>
            <a:ext cx="18288000" cy="10477500"/>
            <a:chOff x="0" y="-57150"/>
            <a:chExt cx="4689942" cy="2630267"/>
          </a:xfrm>
        </p:grpSpPr>
        <p:sp>
          <p:nvSpPr>
            <p:cNvPr id="102" name="Freeform 3">
              <a:extLst>
                <a:ext uri="{FF2B5EF4-FFF2-40B4-BE49-F238E27FC236}">
                  <a16:creationId xmlns:a16="http://schemas.microsoft.com/office/drawing/2014/main" id="{1F7BFEB3-86FF-A4F3-D46B-CA23A0605B62}"/>
                </a:ext>
              </a:extLst>
            </p:cNvPr>
            <p:cNvSpPr/>
            <p:nvPr/>
          </p:nvSpPr>
          <p:spPr>
            <a:xfrm>
              <a:off x="0" y="0"/>
              <a:ext cx="4689942" cy="2573117"/>
            </a:xfrm>
            <a:custGeom>
              <a:avLst/>
              <a:gdLst/>
              <a:ahLst/>
              <a:cxnLst/>
              <a:rect l="l" t="t" r="r" b="b"/>
              <a:pathLst>
                <a:path w="4689942" h="2573117">
                  <a:moveTo>
                    <a:pt x="8695" y="0"/>
                  </a:moveTo>
                  <a:lnTo>
                    <a:pt x="4681247" y="0"/>
                  </a:lnTo>
                  <a:cubicBezTo>
                    <a:pt x="4686049" y="0"/>
                    <a:pt x="4689942" y="3893"/>
                    <a:pt x="4689942" y="8695"/>
                  </a:cubicBezTo>
                  <a:lnTo>
                    <a:pt x="4689942" y="2564422"/>
                  </a:lnTo>
                  <a:cubicBezTo>
                    <a:pt x="4689942" y="2566728"/>
                    <a:pt x="4689026" y="2568940"/>
                    <a:pt x="4687395" y="2570570"/>
                  </a:cubicBezTo>
                  <a:cubicBezTo>
                    <a:pt x="4685764" y="2572201"/>
                    <a:pt x="4683553" y="2573117"/>
                    <a:pt x="4681247" y="2573117"/>
                  </a:cubicBezTo>
                  <a:lnTo>
                    <a:pt x="8695" y="2573117"/>
                  </a:lnTo>
                  <a:cubicBezTo>
                    <a:pt x="3893" y="2573117"/>
                    <a:pt x="0" y="2569224"/>
                    <a:pt x="0" y="2564422"/>
                  </a:cubicBezTo>
                  <a:lnTo>
                    <a:pt x="0" y="8695"/>
                  </a:lnTo>
                  <a:cubicBezTo>
                    <a:pt x="0" y="3893"/>
                    <a:pt x="3893" y="0"/>
                    <a:pt x="8695" y="0"/>
                  </a:cubicBezTo>
                  <a:close/>
                </a:path>
              </a:pathLst>
            </a:custGeom>
            <a:solidFill>
              <a:srgbClr val="33279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" name="TextBox 4">
              <a:extLst>
                <a:ext uri="{FF2B5EF4-FFF2-40B4-BE49-F238E27FC236}">
                  <a16:creationId xmlns:a16="http://schemas.microsoft.com/office/drawing/2014/main" id="{AB5EE215-80A2-8136-6DAC-7DAF4806E849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3426" y="870906"/>
            <a:ext cx="4485691" cy="3689859"/>
            <a:chOff x="0" y="0"/>
            <a:chExt cx="11759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2220" y="1640650"/>
            <a:ext cx="5556257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  <a:ea typeface="Prompt Light"/>
              </a:rPr>
              <a:t>Political 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  <a:ea typeface="Prompt Light"/>
              </a:rPr>
              <a:t>and </a:t>
            </a:r>
          </a:p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  <a:ea typeface="Prompt Light"/>
              </a:rPr>
              <a:t>Legal Environment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7EDD8"/>
              </a:solidFill>
              <a:effectLst/>
              <a:uLnTx/>
              <a:uFillTx/>
              <a:latin typeface="Calibri"/>
              <a:ea typeface="Prompt Light"/>
              <a:cs typeface="+mn-cs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id="{57EC4AAC-59DE-A5D8-F710-6157EE718D04}"/>
              </a:ext>
            </a:extLst>
          </p:cNvPr>
          <p:cNvGrpSpPr/>
          <p:nvPr/>
        </p:nvGrpSpPr>
        <p:grpSpPr>
          <a:xfrm>
            <a:off x="1273426" y="5705306"/>
            <a:ext cx="4485691" cy="3689859"/>
            <a:chOff x="0" y="0"/>
            <a:chExt cx="1175975" cy="8128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CA7E49C-0973-CA1D-7415-3564F2E1766C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53FA6BD5-1B04-2721-74DB-C129F584477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4EA3DDF-684E-0F44-4B99-9C6F891627A2}"/>
              </a:ext>
            </a:extLst>
          </p:cNvPr>
          <p:cNvSpPr txBox="1"/>
          <p:nvPr/>
        </p:nvSpPr>
        <p:spPr>
          <a:xfrm>
            <a:off x="1127786" y="6731182"/>
            <a:ext cx="4767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4800" dirty="0">
                <a:solidFill>
                  <a:srgbClr val="F7EDD8"/>
                </a:solidFill>
                <a:latin typeface="Calibri"/>
              </a:rPr>
              <a:t>Social-cultural environment</a:t>
            </a:r>
            <a:endParaRPr lang="zh-CN" altLang="en-US" sz="4800" dirty="0">
              <a:solidFill>
                <a:srgbClr val="F7EDD8"/>
              </a:solidFill>
              <a:latin typeface="Calibri"/>
            </a:endParaRPr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C7167C0C-30CD-28D6-5114-CB87E94D44FD}"/>
              </a:ext>
            </a:extLst>
          </p:cNvPr>
          <p:cNvGrpSpPr/>
          <p:nvPr/>
        </p:nvGrpSpPr>
        <p:grpSpPr>
          <a:xfrm>
            <a:off x="12811495" y="870906"/>
            <a:ext cx="4485691" cy="3689859"/>
            <a:chOff x="0" y="0"/>
            <a:chExt cx="1175975" cy="812800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679C3AC-55B0-AD8D-DE2D-91FE4273C46D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B012A7AE-4971-B001-39A4-E882922B2F2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1" name="TextBox 21">
            <a:extLst>
              <a:ext uri="{FF2B5EF4-FFF2-40B4-BE49-F238E27FC236}">
                <a16:creationId xmlns:a16="http://schemas.microsoft.com/office/drawing/2014/main" id="{E6A71630-342D-3BDF-AC9E-9AED2E40847B}"/>
              </a:ext>
            </a:extLst>
          </p:cNvPr>
          <p:cNvSpPr txBox="1"/>
          <p:nvPr/>
        </p:nvSpPr>
        <p:spPr>
          <a:xfrm>
            <a:off x="12778729" y="2147862"/>
            <a:ext cx="463513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F7EDD8"/>
                </a:solidFill>
                <a:latin typeface="Calibri"/>
              </a:rPr>
              <a:t> Economic Environment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93529FDE-0D54-EAFA-A50F-F4651F2C39A2}"/>
              </a:ext>
            </a:extLst>
          </p:cNvPr>
          <p:cNvGrpSpPr/>
          <p:nvPr/>
        </p:nvGrpSpPr>
        <p:grpSpPr>
          <a:xfrm>
            <a:off x="12811494" y="5644531"/>
            <a:ext cx="4485691" cy="3689859"/>
            <a:chOff x="0" y="0"/>
            <a:chExt cx="1175975" cy="812800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8484F44A-3E2C-4974-D298-146792620285}"/>
                </a:ext>
              </a:extLst>
            </p:cNvPr>
            <p:cNvSpPr/>
            <p:nvPr/>
          </p:nvSpPr>
          <p:spPr>
            <a:xfrm>
              <a:off x="0" y="0"/>
              <a:ext cx="1175975" cy="812800"/>
            </a:xfrm>
            <a:custGeom>
              <a:avLst/>
              <a:gdLst/>
              <a:ahLst/>
              <a:cxnLst/>
              <a:rect l="l" t="t" r="r" b="b"/>
              <a:pathLst>
                <a:path w="1175975" h="812800">
                  <a:moveTo>
                    <a:pt x="98832" y="0"/>
                  </a:moveTo>
                  <a:lnTo>
                    <a:pt x="1077143" y="0"/>
                  </a:lnTo>
                  <a:cubicBezTo>
                    <a:pt x="1131726" y="0"/>
                    <a:pt x="1175975" y="44249"/>
                    <a:pt x="1175975" y="98832"/>
                  </a:cubicBezTo>
                  <a:lnTo>
                    <a:pt x="1175975" y="713968"/>
                  </a:lnTo>
                  <a:cubicBezTo>
                    <a:pt x="1175975" y="740180"/>
                    <a:pt x="1165562" y="765318"/>
                    <a:pt x="1147028" y="783853"/>
                  </a:cubicBezTo>
                  <a:cubicBezTo>
                    <a:pt x="1128493" y="802387"/>
                    <a:pt x="1103355" y="812800"/>
                    <a:pt x="1077143" y="812800"/>
                  </a:cubicBezTo>
                  <a:lnTo>
                    <a:pt x="98832" y="812800"/>
                  </a:lnTo>
                  <a:cubicBezTo>
                    <a:pt x="72620" y="812800"/>
                    <a:pt x="47482" y="802387"/>
                    <a:pt x="28947" y="783853"/>
                  </a:cubicBezTo>
                  <a:cubicBezTo>
                    <a:pt x="10413" y="765318"/>
                    <a:pt x="0" y="740180"/>
                    <a:pt x="0" y="713968"/>
                  </a:cubicBezTo>
                  <a:lnTo>
                    <a:pt x="0" y="98832"/>
                  </a:lnTo>
                  <a:cubicBezTo>
                    <a:pt x="0" y="72620"/>
                    <a:pt x="10413" y="47482"/>
                    <a:pt x="28947" y="28947"/>
                  </a:cubicBezTo>
                  <a:cubicBezTo>
                    <a:pt x="47482" y="10413"/>
                    <a:pt x="72620" y="0"/>
                    <a:pt x="988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FFFFFF"/>
              </a:solidFill>
            </a:ln>
          </p:spPr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C9BB70AD-DE25-78A3-F284-8DF616460ED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114BE3D-75E1-5571-2ECA-C000053DD426}"/>
              </a:ext>
            </a:extLst>
          </p:cNvPr>
          <p:cNvSpPr txBox="1"/>
          <p:nvPr/>
        </p:nvSpPr>
        <p:spPr>
          <a:xfrm>
            <a:off x="12624842" y="6703823"/>
            <a:ext cx="5041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4800" dirty="0">
                <a:solidFill>
                  <a:srgbClr val="F7EDD8"/>
                </a:solidFill>
                <a:latin typeface="Calibri"/>
              </a:rPr>
              <a:t>Technical Environment</a:t>
            </a:r>
            <a:endParaRPr lang="zh-CN" altLang="en-US" sz="4800" dirty="0">
              <a:solidFill>
                <a:srgbClr val="F7EDD8"/>
              </a:solidFill>
              <a:latin typeface="Calibri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AD4FC762-E80F-BCDF-6638-2AD173BF4A96}"/>
              </a:ext>
            </a:extLst>
          </p:cNvPr>
          <p:cNvSpPr txBox="1"/>
          <p:nvPr/>
        </p:nvSpPr>
        <p:spPr>
          <a:xfrm>
            <a:off x="4302468" y="381698"/>
            <a:ext cx="9769475" cy="1361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Analysis </a:t>
            </a:r>
            <a:r>
              <a:rPr lang="en-US" altLang="zh-CN" sz="54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</a:t>
            </a:r>
            <a:r>
              <a:rPr lang="en-US" sz="54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f</a:t>
            </a:r>
          </a:p>
        </p:txBody>
      </p:sp>
      <p:sp>
        <p:nvSpPr>
          <p:cNvPr id="77" name="Oval 148">
            <a:extLst>
              <a:ext uri="{FF2B5EF4-FFF2-40B4-BE49-F238E27FC236}">
                <a16:creationId xmlns:a16="http://schemas.microsoft.com/office/drawing/2014/main" id="{D0741FE0-8677-4C32-A5BC-BA92D543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4126" y="5592203"/>
            <a:ext cx="435911" cy="4227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Oval 149">
            <a:extLst>
              <a:ext uri="{FF2B5EF4-FFF2-40B4-BE49-F238E27FC236}">
                <a16:creationId xmlns:a16="http://schemas.microsoft.com/office/drawing/2014/main" id="{CBCE10C9-10C3-547D-FAF4-056065B9A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01" y="5592203"/>
            <a:ext cx="435911" cy="4227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Oval 150">
            <a:extLst>
              <a:ext uri="{FF2B5EF4-FFF2-40B4-BE49-F238E27FC236}">
                <a16:creationId xmlns:a16="http://schemas.microsoft.com/office/drawing/2014/main" id="{1D403C69-B9AE-353F-E15F-A5FF8B7C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0601" y="7264357"/>
            <a:ext cx="435911" cy="4206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Oval 152">
            <a:extLst>
              <a:ext uri="{FF2B5EF4-FFF2-40B4-BE49-F238E27FC236}">
                <a16:creationId xmlns:a16="http://schemas.microsoft.com/office/drawing/2014/main" id="{74D0A227-7BF0-6F69-0FBD-6ADD19499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24126" y="7260668"/>
            <a:ext cx="435911" cy="4227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8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Freeform 8@|5FFC:4308095|FBC:16777215|LFC:0|LBC:16777215">
            <a:extLst>
              <a:ext uri="{FF2B5EF4-FFF2-40B4-BE49-F238E27FC236}">
                <a16:creationId xmlns:a16="http://schemas.microsoft.com/office/drawing/2014/main" id="{9DE802FB-6DA9-6C17-A143-E3D4DB8EB1E2}"/>
              </a:ext>
            </a:extLst>
          </p:cNvPr>
          <p:cNvSpPr/>
          <p:nvPr/>
        </p:nvSpPr>
        <p:spPr bwMode="auto">
          <a:xfrm>
            <a:off x="7111899" y="4421355"/>
            <a:ext cx="2565338" cy="2355594"/>
          </a:xfrm>
          <a:custGeom>
            <a:avLst/>
            <a:gdLst>
              <a:gd name="T0" fmla="*/ 497 w 497"/>
              <a:gd name="T1" fmla="*/ 134 h 473"/>
              <a:gd name="T2" fmla="*/ 408 w 497"/>
              <a:gd name="T3" fmla="*/ 225 h 473"/>
              <a:gd name="T4" fmla="*/ 230 w 497"/>
              <a:gd name="T5" fmla="*/ 440 h 473"/>
              <a:gd name="T6" fmla="*/ 130 w 497"/>
              <a:gd name="T7" fmla="*/ 342 h 473"/>
              <a:gd name="T8" fmla="*/ 0 w 497"/>
              <a:gd name="T9" fmla="*/ 473 h 473"/>
              <a:gd name="T10" fmla="*/ 0 w 497"/>
              <a:gd name="T11" fmla="*/ 459 h 473"/>
              <a:gd name="T12" fmla="*/ 361 w 497"/>
              <a:gd name="T13" fmla="*/ 0 h 473"/>
              <a:gd name="T14" fmla="*/ 497 w 497"/>
              <a:gd name="T15" fmla="*/ 134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7" h="473">
                <a:moveTo>
                  <a:pt x="497" y="134"/>
                </a:moveTo>
                <a:cubicBezTo>
                  <a:pt x="408" y="225"/>
                  <a:pt x="408" y="225"/>
                  <a:pt x="408" y="225"/>
                </a:cubicBezTo>
                <a:cubicBezTo>
                  <a:pt x="311" y="252"/>
                  <a:pt x="238" y="337"/>
                  <a:pt x="230" y="440"/>
                </a:cubicBezTo>
                <a:cubicBezTo>
                  <a:pt x="130" y="342"/>
                  <a:pt x="130" y="342"/>
                  <a:pt x="130" y="342"/>
                </a:cubicBezTo>
                <a:cubicBezTo>
                  <a:pt x="0" y="473"/>
                  <a:pt x="0" y="473"/>
                  <a:pt x="0" y="473"/>
                </a:cubicBezTo>
                <a:cubicBezTo>
                  <a:pt x="0" y="468"/>
                  <a:pt x="0" y="463"/>
                  <a:pt x="0" y="459"/>
                </a:cubicBezTo>
                <a:cubicBezTo>
                  <a:pt x="0" y="236"/>
                  <a:pt x="154" y="50"/>
                  <a:pt x="361" y="0"/>
                </a:cubicBezTo>
                <a:lnTo>
                  <a:pt x="497" y="1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2" name="Freeform 5@|5FFC:1554685|FBC:16777215|LFC:0|LBC:16777215">
            <a:extLst>
              <a:ext uri="{FF2B5EF4-FFF2-40B4-BE49-F238E27FC236}">
                <a16:creationId xmlns:a16="http://schemas.microsoft.com/office/drawing/2014/main" id="{3195C49B-017E-CB91-BBF2-55163B2F7EF9}"/>
              </a:ext>
            </a:extLst>
          </p:cNvPr>
          <p:cNvSpPr/>
          <p:nvPr/>
        </p:nvSpPr>
        <p:spPr bwMode="auto">
          <a:xfrm>
            <a:off x="8800140" y="4332948"/>
            <a:ext cx="2521747" cy="2515438"/>
          </a:xfrm>
          <a:custGeom>
            <a:avLst/>
            <a:gdLst>
              <a:gd name="T0" fmla="*/ 488 w 488"/>
              <a:gd name="T1" fmla="*/ 376 h 505"/>
              <a:gd name="T2" fmla="*/ 360 w 488"/>
              <a:gd name="T3" fmla="*/ 505 h 505"/>
              <a:gd name="T4" fmla="*/ 259 w 488"/>
              <a:gd name="T5" fmla="*/ 406 h 505"/>
              <a:gd name="T6" fmla="*/ 63 w 488"/>
              <a:gd name="T7" fmla="*/ 232 h 505"/>
              <a:gd name="T8" fmla="*/ 148 w 488"/>
              <a:gd name="T9" fmla="*/ 146 h 505"/>
              <a:gd name="T10" fmla="*/ 0 w 488"/>
              <a:gd name="T11" fmla="*/ 1 h 505"/>
              <a:gd name="T12" fmla="*/ 26 w 488"/>
              <a:gd name="T13" fmla="*/ 0 h 505"/>
              <a:gd name="T14" fmla="*/ 488 w 488"/>
              <a:gd name="T15" fmla="*/ 376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8" h="505">
                <a:moveTo>
                  <a:pt x="488" y="376"/>
                </a:moveTo>
                <a:cubicBezTo>
                  <a:pt x="360" y="505"/>
                  <a:pt x="360" y="505"/>
                  <a:pt x="360" y="505"/>
                </a:cubicBezTo>
                <a:cubicBezTo>
                  <a:pt x="259" y="406"/>
                  <a:pt x="259" y="406"/>
                  <a:pt x="259" y="406"/>
                </a:cubicBezTo>
                <a:cubicBezTo>
                  <a:pt x="234" y="316"/>
                  <a:pt x="158" y="247"/>
                  <a:pt x="63" y="232"/>
                </a:cubicBezTo>
                <a:cubicBezTo>
                  <a:pt x="148" y="146"/>
                  <a:pt x="148" y="146"/>
                  <a:pt x="148" y="146"/>
                </a:cubicBezTo>
                <a:cubicBezTo>
                  <a:pt x="0" y="1"/>
                  <a:pt x="0" y="1"/>
                  <a:pt x="0" y="1"/>
                </a:cubicBezTo>
                <a:cubicBezTo>
                  <a:pt x="9" y="0"/>
                  <a:pt x="17" y="0"/>
                  <a:pt x="26" y="0"/>
                </a:cubicBezTo>
                <a:cubicBezTo>
                  <a:pt x="254" y="0"/>
                  <a:pt x="444" y="161"/>
                  <a:pt x="488" y="3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3" name="Freeform 7@|5FFC:2381804|FBC:16777215|LFC:0|LBC:16777215">
            <a:extLst>
              <a:ext uri="{FF2B5EF4-FFF2-40B4-BE49-F238E27FC236}">
                <a16:creationId xmlns:a16="http://schemas.microsoft.com/office/drawing/2014/main" id="{5D5972EF-C0AC-E7C5-2B83-511DA877183D}"/>
              </a:ext>
            </a:extLst>
          </p:cNvPr>
          <p:cNvSpPr/>
          <p:nvPr/>
        </p:nvSpPr>
        <p:spPr bwMode="auto">
          <a:xfrm>
            <a:off x="7176856" y="6043870"/>
            <a:ext cx="2478156" cy="2452342"/>
          </a:xfrm>
          <a:custGeom>
            <a:avLst/>
            <a:gdLst>
              <a:gd name="T0" fmla="*/ 480 w 480"/>
              <a:gd name="T1" fmla="*/ 492 h 492"/>
              <a:gd name="T2" fmla="*/ 461 w 480"/>
              <a:gd name="T3" fmla="*/ 492 h 492"/>
              <a:gd name="T4" fmla="*/ 0 w 480"/>
              <a:gd name="T5" fmla="*/ 122 h 492"/>
              <a:gd name="T6" fmla="*/ 120 w 480"/>
              <a:gd name="T7" fmla="*/ 0 h 492"/>
              <a:gd name="T8" fmla="*/ 239 w 480"/>
              <a:gd name="T9" fmla="*/ 118 h 492"/>
              <a:gd name="T10" fmla="*/ 424 w 480"/>
              <a:gd name="T11" fmla="*/ 260 h 492"/>
              <a:gd name="T12" fmla="*/ 335 w 480"/>
              <a:gd name="T13" fmla="*/ 350 h 492"/>
              <a:gd name="T14" fmla="*/ 480 w 480"/>
              <a:gd name="T15" fmla="*/ 492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0" h="492">
                <a:moveTo>
                  <a:pt x="480" y="492"/>
                </a:moveTo>
                <a:cubicBezTo>
                  <a:pt x="474" y="492"/>
                  <a:pt x="467" y="492"/>
                  <a:pt x="461" y="492"/>
                </a:cubicBezTo>
                <a:cubicBezTo>
                  <a:pt x="235" y="492"/>
                  <a:pt x="46" y="334"/>
                  <a:pt x="0" y="122"/>
                </a:cubicBezTo>
                <a:cubicBezTo>
                  <a:pt x="120" y="0"/>
                  <a:pt x="120" y="0"/>
                  <a:pt x="120" y="0"/>
                </a:cubicBezTo>
                <a:cubicBezTo>
                  <a:pt x="239" y="118"/>
                  <a:pt x="239" y="118"/>
                  <a:pt x="239" y="118"/>
                </a:cubicBezTo>
                <a:cubicBezTo>
                  <a:pt x="271" y="192"/>
                  <a:pt x="341" y="247"/>
                  <a:pt x="424" y="260"/>
                </a:cubicBezTo>
                <a:cubicBezTo>
                  <a:pt x="335" y="350"/>
                  <a:pt x="335" y="350"/>
                  <a:pt x="335" y="350"/>
                </a:cubicBezTo>
                <a:lnTo>
                  <a:pt x="480" y="4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4" name="Freeform 6@|5FFC:14657585|FBC:16777215|LFC:0|LBC:16777215">
            <a:extLst>
              <a:ext uri="{FF2B5EF4-FFF2-40B4-BE49-F238E27FC236}">
                <a16:creationId xmlns:a16="http://schemas.microsoft.com/office/drawing/2014/main" id="{D6AC960A-0F18-1B1D-A7E5-800CC5B7C033}"/>
              </a:ext>
            </a:extLst>
          </p:cNvPr>
          <p:cNvSpPr/>
          <p:nvPr/>
        </p:nvSpPr>
        <p:spPr bwMode="auto">
          <a:xfrm>
            <a:off x="8771267" y="6118272"/>
            <a:ext cx="2587132" cy="2336664"/>
          </a:xfrm>
          <a:custGeom>
            <a:avLst/>
            <a:gdLst>
              <a:gd name="T0" fmla="*/ 501 w 501"/>
              <a:gd name="T1" fmla="*/ 9 h 469"/>
              <a:gd name="T2" fmla="*/ 134 w 501"/>
              <a:gd name="T3" fmla="*/ 469 h 469"/>
              <a:gd name="T4" fmla="*/ 0 w 501"/>
              <a:gd name="T5" fmla="*/ 337 h 469"/>
              <a:gd name="T6" fmla="*/ 93 w 501"/>
              <a:gd name="T7" fmla="*/ 242 h 469"/>
              <a:gd name="T8" fmla="*/ 93 w 501"/>
              <a:gd name="T9" fmla="*/ 242 h 469"/>
              <a:gd name="T10" fmla="*/ 269 w 501"/>
              <a:gd name="T11" fmla="*/ 45 h 469"/>
              <a:gd name="T12" fmla="*/ 364 w 501"/>
              <a:gd name="T13" fmla="*/ 139 h 469"/>
              <a:gd name="T14" fmla="*/ 501 w 501"/>
              <a:gd name="T15" fmla="*/ 0 h 469"/>
              <a:gd name="T16" fmla="*/ 501 w 501"/>
              <a:gd name="T17" fmla="*/ 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1" h="469">
                <a:moveTo>
                  <a:pt x="501" y="9"/>
                </a:moveTo>
                <a:cubicBezTo>
                  <a:pt x="501" y="233"/>
                  <a:pt x="344" y="421"/>
                  <a:pt x="134" y="469"/>
                </a:cubicBezTo>
                <a:cubicBezTo>
                  <a:pt x="0" y="337"/>
                  <a:pt x="0" y="337"/>
                  <a:pt x="0" y="337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93" y="242"/>
                  <a:pt x="93" y="242"/>
                  <a:pt x="93" y="242"/>
                </a:cubicBezTo>
                <a:cubicBezTo>
                  <a:pt x="184" y="217"/>
                  <a:pt x="254" y="140"/>
                  <a:pt x="269" y="45"/>
                </a:cubicBezTo>
                <a:cubicBezTo>
                  <a:pt x="364" y="139"/>
                  <a:pt x="364" y="139"/>
                  <a:pt x="364" y="139"/>
                </a:cubicBezTo>
                <a:cubicBezTo>
                  <a:pt x="501" y="0"/>
                  <a:pt x="501" y="0"/>
                  <a:pt x="501" y="0"/>
                </a:cubicBezTo>
                <a:cubicBezTo>
                  <a:pt x="501" y="3"/>
                  <a:pt x="501" y="6"/>
                  <a:pt x="501" y="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5" name="Group 5">
            <a:extLst>
              <a:ext uri="{FF2B5EF4-FFF2-40B4-BE49-F238E27FC236}">
                <a16:creationId xmlns:a16="http://schemas.microsoft.com/office/drawing/2014/main" id="{E62ABAF4-4836-71BA-731B-9B5A4E12225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910" y="5942295"/>
            <a:ext cx="1270680" cy="104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Shape 3659@|5FFC:16777215|FBC:16777215|LFC:16777215|LBC:16777215">
            <a:extLst>
              <a:ext uri="{FF2B5EF4-FFF2-40B4-BE49-F238E27FC236}">
                <a16:creationId xmlns:a16="http://schemas.microsoft.com/office/drawing/2014/main" id="{9F58B8F5-02A5-AEFF-1872-DEB475AA5932}"/>
              </a:ext>
            </a:extLst>
          </p:cNvPr>
          <p:cNvSpPr/>
          <p:nvPr/>
        </p:nvSpPr>
        <p:spPr bwMode="auto">
          <a:xfrm>
            <a:off x="9790198" y="7159360"/>
            <a:ext cx="669123" cy="588899"/>
          </a:xfrm>
          <a:custGeom>
            <a:avLst/>
            <a:gdLst>
              <a:gd name="T0" fmla="*/ 20097 w 20993"/>
              <a:gd name="T1" fmla="*/ 14373 h 21440"/>
              <a:gd name="T2" fmla="*/ 15990 w 20993"/>
              <a:gd name="T3" fmla="*/ 12571 h 21440"/>
              <a:gd name="T4" fmla="*/ 16463 w 20993"/>
              <a:gd name="T5" fmla="*/ 14008 h 21440"/>
              <a:gd name="T6" fmla="*/ 10496 w 20993"/>
              <a:gd name="T7" fmla="*/ 16745 h 21440"/>
              <a:gd name="T8" fmla="*/ 4529 w 20993"/>
              <a:gd name="T9" fmla="*/ 14008 h 21440"/>
              <a:gd name="T10" fmla="*/ 5002 w 20993"/>
              <a:gd name="T11" fmla="*/ 12571 h 21440"/>
              <a:gd name="T12" fmla="*/ 895 w 20993"/>
              <a:gd name="T13" fmla="*/ 14373 h 21440"/>
              <a:gd name="T14" fmla="*/ 789 w 20993"/>
              <a:gd name="T15" fmla="*/ 16451 h 21440"/>
              <a:gd name="T16" fmla="*/ 8511 w 20993"/>
              <a:gd name="T17" fmla="*/ 20962 h 21440"/>
              <a:gd name="T18" fmla="*/ 12481 w 20993"/>
              <a:gd name="T19" fmla="*/ 20962 h 21440"/>
              <a:gd name="T20" fmla="*/ 20205 w 20993"/>
              <a:gd name="T21" fmla="*/ 16451 h 21440"/>
              <a:gd name="T22" fmla="*/ 20097 w 20993"/>
              <a:gd name="T23" fmla="*/ 14373 h 21440"/>
              <a:gd name="T24" fmla="*/ 10496 w 20993"/>
              <a:gd name="T25" fmla="*/ 5209 h 21440"/>
              <a:gd name="T26" fmla="*/ 13199 w 20993"/>
              <a:gd name="T27" fmla="*/ 4152 h 21440"/>
              <a:gd name="T28" fmla="*/ 12094 w 20993"/>
              <a:gd name="T29" fmla="*/ 773 h 21440"/>
              <a:gd name="T30" fmla="*/ 10496 w 20993"/>
              <a:gd name="T31" fmla="*/ 0 h 21440"/>
              <a:gd name="T32" fmla="*/ 8898 w 20993"/>
              <a:gd name="T33" fmla="*/ 773 h 21440"/>
              <a:gd name="T34" fmla="*/ 7792 w 20993"/>
              <a:gd name="T35" fmla="*/ 4152 h 21440"/>
              <a:gd name="T36" fmla="*/ 10496 w 20993"/>
              <a:gd name="T37" fmla="*/ 5209 h 21440"/>
              <a:gd name="T38" fmla="*/ 10496 w 20993"/>
              <a:gd name="T39" fmla="*/ 13197 h 21440"/>
              <a:gd name="T40" fmla="*/ 15429 w 20993"/>
              <a:gd name="T41" fmla="*/ 10966 h 21440"/>
              <a:gd name="T42" fmla="*/ 14201 w 20993"/>
              <a:gd name="T43" fmla="*/ 7211 h 21440"/>
              <a:gd name="T44" fmla="*/ 10496 w 20993"/>
              <a:gd name="T45" fmla="*/ 8759 h 21440"/>
              <a:gd name="T46" fmla="*/ 6791 w 20993"/>
              <a:gd name="T47" fmla="*/ 7211 h 21440"/>
              <a:gd name="T48" fmla="*/ 5563 w 20993"/>
              <a:gd name="T49" fmla="*/ 10966 h 21440"/>
              <a:gd name="T50" fmla="*/ 10496 w 20993"/>
              <a:gd name="T51" fmla="*/ 13197 h 2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0993" h="21440" extrusionOk="0">
                <a:moveTo>
                  <a:pt x="20097" y="14373"/>
                </a:moveTo>
                <a:lnTo>
                  <a:pt x="15990" y="12571"/>
                </a:lnTo>
                <a:lnTo>
                  <a:pt x="16463" y="14008"/>
                </a:lnTo>
                <a:cubicBezTo>
                  <a:pt x="16439" y="15532"/>
                  <a:pt x="13726" y="16745"/>
                  <a:pt x="10496" y="16745"/>
                </a:cubicBezTo>
                <a:cubicBezTo>
                  <a:pt x="7268" y="16745"/>
                  <a:pt x="4553" y="15532"/>
                  <a:pt x="4529" y="14008"/>
                </a:cubicBezTo>
                <a:lnTo>
                  <a:pt x="5002" y="12571"/>
                </a:lnTo>
                <a:lnTo>
                  <a:pt x="895" y="14373"/>
                </a:lnTo>
                <a:cubicBezTo>
                  <a:pt x="-255" y="14878"/>
                  <a:pt x="-304" y="15814"/>
                  <a:pt x="789" y="16451"/>
                </a:cubicBezTo>
                <a:lnTo>
                  <a:pt x="8511" y="20962"/>
                </a:lnTo>
                <a:cubicBezTo>
                  <a:pt x="9602" y="21600"/>
                  <a:pt x="11390" y="21600"/>
                  <a:pt x="12481" y="20962"/>
                </a:cubicBezTo>
                <a:lnTo>
                  <a:pt x="20205" y="16451"/>
                </a:lnTo>
                <a:cubicBezTo>
                  <a:pt x="21296" y="15814"/>
                  <a:pt x="21247" y="14878"/>
                  <a:pt x="20097" y="14373"/>
                </a:cubicBezTo>
                <a:close/>
                <a:moveTo>
                  <a:pt x="10496" y="5209"/>
                </a:moveTo>
                <a:cubicBezTo>
                  <a:pt x="11724" y="5209"/>
                  <a:pt x="12866" y="4796"/>
                  <a:pt x="13199" y="4152"/>
                </a:cubicBezTo>
                <a:cubicBezTo>
                  <a:pt x="12739" y="2744"/>
                  <a:pt x="12343" y="1535"/>
                  <a:pt x="12094" y="773"/>
                </a:cubicBezTo>
                <a:cubicBezTo>
                  <a:pt x="11927" y="264"/>
                  <a:pt x="11175" y="0"/>
                  <a:pt x="10496" y="0"/>
                </a:cubicBezTo>
                <a:cubicBezTo>
                  <a:pt x="9817" y="0"/>
                  <a:pt x="9065" y="264"/>
                  <a:pt x="8898" y="773"/>
                </a:cubicBezTo>
                <a:cubicBezTo>
                  <a:pt x="8649" y="1535"/>
                  <a:pt x="8253" y="2744"/>
                  <a:pt x="7792" y="4152"/>
                </a:cubicBezTo>
                <a:cubicBezTo>
                  <a:pt x="8126" y="4796"/>
                  <a:pt x="9268" y="5209"/>
                  <a:pt x="10496" y="5209"/>
                </a:cubicBezTo>
                <a:close/>
                <a:moveTo>
                  <a:pt x="10496" y="13197"/>
                </a:moveTo>
                <a:cubicBezTo>
                  <a:pt x="13109" y="13197"/>
                  <a:pt x="15296" y="12229"/>
                  <a:pt x="15429" y="10966"/>
                </a:cubicBezTo>
                <a:cubicBezTo>
                  <a:pt x="15041" y="9779"/>
                  <a:pt x="14617" y="8484"/>
                  <a:pt x="14201" y="7211"/>
                </a:cubicBezTo>
                <a:cubicBezTo>
                  <a:pt x="13911" y="8118"/>
                  <a:pt x="12316" y="8759"/>
                  <a:pt x="10496" y="8759"/>
                </a:cubicBezTo>
                <a:cubicBezTo>
                  <a:pt x="8678" y="8759"/>
                  <a:pt x="7081" y="8118"/>
                  <a:pt x="6791" y="7211"/>
                </a:cubicBezTo>
                <a:cubicBezTo>
                  <a:pt x="6375" y="8484"/>
                  <a:pt x="5951" y="9779"/>
                  <a:pt x="5563" y="10966"/>
                </a:cubicBezTo>
                <a:cubicBezTo>
                  <a:pt x="5696" y="12229"/>
                  <a:pt x="7883" y="13197"/>
                  <a:pt x="10496" y="131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38100" tIns="38100" rIns="38100" bIns="38100" anchor="ctr"/>
          <a:lstStyle/>
          <a:p>
            <a:endParaRPr lang="zh-CN" altLang="en-US"/>
          </a:p>
        </p:txBody>
      </p:sp>
      <p:sp>
        <p:nvSpPr>
          <p:cNvPr id="87" name="Freeform 157@|5FFC:16777215|FBC:16777215|LFC:16777215|LBC:16777215">
            <a:extLst>
              <a:ext uri="{FF2B5EF4-FFF2-40B4-BE49-F238E27FC236}">
                <a16:creationId xmlns:a16="http://schemas.microsoft.com/office/drawing/2014/main" id="{FF727BCF-B5E5-3796-3577-A9DEDAEF11FA}"/>
              </a:ext>
            </a:extLst>
          </p:cNvPr>
          <p:cNvSpPr>
            <a:spLocks noChangeAspect="1"/>
          </p:cNvSpPr>
          <p:nvPr/>
        </p:nvSpPr>
        <p:spPr bwMode="auto">
          <a:xfrm>
            <a:off x="7990761" y="5115993"/>
            <a:ext cx="549248" cy="660406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8" name="Freeform 101@|5FFC:16777215|FBC:16777215|LFC:16777215|LBC:16777215">
            <a:extLst>
              <a:ext uri="{FF2B5EF4-FFF2-40B4-BE49-F238E27FC236}">
                <a16:creationId xmlns:a16="http://schemas.microsoft.com/office/drawing/2014/main" id="{C324CC61-8BDE-CC6B-5059-D6C110AFB0DA}"/>
              </a:ext>
            </a:extLst>
          </p:cNvPr>
          <p:cNvSpPr>
            <a:spLocks noEditPoints="1"/>
          </p:cNvSpPr>
          <p:nvPr/>
        </p:nvSpPr>
        <p:spPr bwMode="auto">
          <a:xfrm>
            <a:off x="10006616" y="5274753"/>
            <a:ext cx="595018" cy="527905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AutoShape 91@|5FFC:16777215|FBC:16777215|LFC:16777215|LBC:16777215">
            <a:extLst>
              <a:ext uri="{FF2B5EF4-FFF2-40B4-BE49-F238E27FC236}">
                <a16:creationId xmlns:a16="http://schemas.microsoft.com/office/drawing/2014/main" id="{F0C306BE-F330-4473-E381-7B76C22A0621}"/>
              </a:ext>
            </a:extLst>
          </p:cNvPr>
          <p:cNvSpPr>
            <a:spLocks noChangeAspect="1"/>
          </p:cNvSpPr>
          <p:nvPr/>
        </p:nvSpPr>
        <p:spPr bwMode="auto">
          <a:xfrm>
            <a:off x="7890498" y="7004602"/>
            <a:ext cx="492580" cy="542711"/>
          </a:xfrm>
          <a:custGeom>
            <a:avLst/>
            <a:gdLst>
              <a:gd name="T0" fmla="*/ 21421 w 21483"/>
              <a:gd name="T1" fmla="*/ 4387 h 21600"/>
              <a:gd name="T2" fmla="*/ 14732 w 21483"/>
              <a:gd name="T3" fmla="*/ 18748 h 21600"/>
              <a:gd name="T4" fmla="*/ 6064 w 21483"/>
              <a:gd name="T5" fmla="*/ 19682 h 21600"/>
              <a:gd name="T6" fmla="*/ 5058 w 21483"/>
              <a:gd name="T7" fmla="*/ 19075 h 21600"/>
              <a:gd name="T8" fmla="*/ 3857 w 21483"/>
              <a:gd name="T9" fmla="*/ 18465 h 21600"/>
              <a:gd name="T10" fmla="*/ 3287 w 21483"/>
              <a:gd name="T11" fmla="*/ 19174 h 21600"/>
              <a:gd name="T12" fmla="*/ 2760 w 21483"/>
              <a:gd name="T13" fmla="*/ 20179 h 21600"/>
              <a:gd name="T14" fmla="*/ 2213 w 21483"/>
              <a:gd name="T15" fmla="*/ 21182 h 21600"/>
              <a:gd name="T16" fmla="*/ 1450 w 21483"/>
              <a:gd name="T17" fmla="*/ 21599 h 21600"/>
              <a:gd name="T18" fmla="*/ 521 w 21483"/>
              <a:gd name="T19" fmla="*/ 21097 h 21600"/>
              <a:gd name="T20" fmla="*/ 184 w 21483"/>
              <a:gd name="T21" fmla="*/ 20408 h 21600"/>
              <a:gd name="T22" fmla="*/ 699 w 21483"/>
              <a:gd name="T23" fmla="*/ 18152 h 21600"/>
              <a:gd name="T24" fmla="*/ 2061 w 21483"/>
              <a:gd name="T25" fmla="*/ 16692 h 21600"/>
              <a:gd name="T26" fmla="*/ 2367 w 21483"/>
              <a:gd name="T27" fmla="*/ 15949 h 21600"/>
              <a:gd name="T28" fmla="*/ 2128 w 21483"/>
              <a:gd name="T29" fmla="*/ 15241 h 21600"/>
              <a:gd name="T30" fmla="*/ 2166 w 21483"/>
              <a:gd name="T31" fmla="*/ 10774 h 21600"/>
              <a:gd name="T32" fmla="*/ 5694 w 21483"/>
              <a:gd name="T33" fmla="*/ 4986 h 21600"/>
              <a:gd name="T34" fmla="*/ 10336 w 21483"/>
              <a:gd name="T35" fmla="*/ 2894 h 21600"/>
              <a:gd name="T36" fmla="*/ 14037 w 21483"/>
              <a:gd name="T37" fmla="*/ 2772 h 21600"/>
              <a:gd name="T38" fmla="*/ 16740 w 21483"/>
              <a:gd name="T39" fmla="*/ 2239 h 21600"/>
              <a:gd name="T40" fmla="*/ 18125 w 21483"/>
              <a:gd name="T41" fmla="*/ 948 h 21600"/>
              <a:gd name="T42" fmla="*/ 19028 w 21483"/>
              <a:gd name="T43" fmla="*/ 129 h 21600"/>
              <a:gd name="T44" fmla="*/ 20163 w 21483"/>
              <a:gd name="T45" fmla="*/ 155 h 21600"/>
              <a:gd name="T46" fmla="*/ 15350 w 21483"/>
              <a:gd name="T47" fmla="*/ 9977 h 21600"/>
              <a:gd name="T48" fmla="*/ 16291 w 21483"/>
              <a:gd name="T49" fmla="*/ 8953 h 21600"/>
              <a:gd name="T50" fmla="*/ 15418 w 21483"/>
              <a:gd name="T51" fmla="*/ 7815 h 21600"/>
              <a:gd name="T52" fmla="*/ 9550 w 21483"/>
              <a:gd name="T53" fmla="*/ 9032 h 21600"/>
              <a:gd name="T54" fmla="*/ 4732 w 21483"/>
              <a:gd name="T55" fmla="*/ 13518 h 21600"/>
              <a:gd name="T56" fmla="*/ 4821 w 21483"/>
              <a:gd name="T57" fmla="*/ 15063 h 21600"/>
              <a:gd name="T58" fmla="*/ 6087 w 21483"/>
              <a:gd name="T59" fmla="*/ 14953 h 21600"/>
              <a:gd name="T60" fmla="*/ 10259 w 21483"/>
              <a:gd name="T61" fmla="*/ 11005 h 21600"/>
              <a:gd name="T62" fmla="*/ 15350 w 21483"/>
              <a:gd name="T63" fmla="*/ 99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01578" tIns="101578" rIns="101578" bIns="101578" anchor="ctr"/>
          <a:lstStyle/>
          <a:p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AC0F70C-EFB5-6BB7-4DE4-C8F5DA0071D8}"/>
              </a:ext>
            </a:extLst>
          </p:cNvPr>
          <p:cNvSpPr txBox="1"/>
          <p:nvPr/>
        </p:nvSpPr>
        <p:spPr>
          <a:xfrm>
            <a:off x="4626281" y="1911870"/>
            <a:ext cx="9144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domestic macro environment</a:t>
            </a:r>
            <a:endParaRPr lang="zh-CN" altLang="en-US" sz="5400" dirty="0">
              <a:solidFill>
                <a:srgbClr val="FFFFFF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22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237059">
            <a:off x="11163707" y="2075627"/>
            <a:ext cx="12059223" cy="91869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18999"/>
          </a:blip>
          <a:srcRect/>
          <a:stretch>
            <a:fillRect/>
          </a:stretch>
        </p:blipFill>
        <p:spPr>
          <a:xfrm rot="2105796">
            <a:off x="12813658" y="917582"/>
            <a:ext cx="10948683" cy="1051242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838418" y="1181204"/>
            <a:ext cx="11411174" cy="2034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V Boli" panose="02000500030200090000" pitchFamily="2" charset="0"/>
                <a:ea typeface="宋体" panose="02010600030101010101" pitchFamily="2" charset="-122"/>
                <a:cs typeface="MV Boli" panose="02000500030200090000" pitchFamily="2" charset="0"/>
              </a:rPr>
              <a:t>Market pain point</a:t>
            </a:r>
          </a:p>
          <a:p>
            <a:pPr marL="0" marR="0" lvl="0" indent="0" algn="l" defTabSz="914400" rtl="0" eaLnBrk="1" fontAlgn="auto" latinLnBrk="0" hangingPunct="1">
              <a:lnSpc>
                <a:spcPts val="11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145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7A1D54E4-0644-3EB3-0FD7-545112FD4911}"/>
              </a:ext>
            </a:extLst>
          </p:cNvPr>
          <p:cNvSpPr txBox="1"/>
          <p:nvPr/>
        </p:nvSpPr>
        <p:spPr>
          <a:xfrm>
            <a:off x="851126" y="3467144"/>
            <a:ext cx="11552713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400" dirty="0"/>
              <a:t>Sleep duration is generally insufficient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4400" dirty="0"/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4400" dirty="0"/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400" dirty="0"/>
              <a:t>The need for sleep supervision is not being met</a:t>
            </a:r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4400" dirty="0"/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altLang="zh-CN" sz="4400" dirty="0"/>
          </a:p>
          <a:p>
            <a:pPr marL="571500" marR="0" lvl="0" indent="-5715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4400" dirty="0"/>
              <a:t>There are deficiencies in existing sleep software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Prompt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628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3b853cc-b7cc-43d3-9f6a-ae894d33f66e"/>
  <p:tag name="COMMONDATA" val="eyJoZGlkIjoiMTAyYTJhMjI0NWVjY2RkOWQ2MTQ5MTZjYzQxNzkyMj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630,&quot;width&quot;:2044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6000,&quot;width&quot;:938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630,&quot;width&quot;:2044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755</Words>
  <Application>Microsoft Office PowerPoint</Application>
  <PresentationFormat>自定义</PresentationFormat>
  <Paragraphs>149</Paragraphs>
  <Slides>27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Bebas Neue Cyrillic</vt:lpstr>
      <vt:lpstr>Prompt Light Light</vt:lpstr>
      <vt:lpstr>等线</vt:lpstr>
      <vt:lpstr>站酷小薇LOGO体简</vt:lpstr>
      <vt:lpstr>Arial</vt:lpstr>
      <vt:lpstr>WenQuanYi</vt:lpstr>
      <vt:lpstr>Calibri</vt:lpstr>
      <vt:lpstr>Wingdings</vt:lpstr>
      <vt:lpstr>MV Boli</vt:lpstr>
      <vt:lpstr>Prompt Light</vt:lpstr>
      <vt:lpstr>Office Theme</vt:lpstr>
      <vt:lpstr>1_Office Theme</vt:lpstr>
      <vt:lpstr>2_Office Theme</vt:lpstr>
      <vt:lpstr>3_Office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White Startup Business Animated Presentation</dc:title>
  <dc:creator/>
  <cp:lastModifiedBy>zhou xy</cp:lastModifiedBy>
  <cp:revision>23</cp:revision>
  <dcterms:created xsi:type="dcterms:W3CDTF">2006-08-16T00:00:00Z</dcterms:created>
  <dcterms:modified xsi:type="dcterms:W3CDTF">2023-03-30T02:18:17Z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3A86DC12109F4222AC99C2E0DEA58E69</vt:lpwstr>
  </property>
  <property fmtid="{D5CDD505-2E9C-101B-9397-08002B2CF9AE}" pid="3" name="KSOProductBuildVer">
    <vt:lpwstr>2052-11.1.0.13703</vt:lpwstr>
  </property>
</Properties>
</file>